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80" r:id="rId3"/>
    <p:sldId id="278" r:id="rId4"/>
    <p:sldId id="279" r:id="rId5"/>
    <p:sldId id="294" r:id="rId6"/>
    <p:sldId id="283" r:id="rId7"/>
    <p:sldId id="292" r:id="rId8"/>
    <p:sldId id="257" r:id="rId9"/>
    <p:sldId id="281" r:id="rId10"/>
    <p:sldId id="282" r:id="rId11"/>
    <p:sldId id="285" r:id="rId12"/>
    <p:sldId id="286" r:id="rId13"/>
    <p:sldId id="293" r:id="rId14"/>
    <p:sldId id="295" r:id="rId15"/>
    <p:sldId id="296" r:id="rId16"/>
    <p:sldId id="297" r:id="rId17"/>
    <p:sldId id="304" r:id="rId18"/>
    <p:sldId id="298" r:id="rId19"/>
    <p:sldId id="305" r:id="rId20"/>
    <p:sldId id="300" r:id="rId21"/>
    <p:sldId id="301" r:id="rId22"/>
    <p:sldId id="302" r:id="rId23"/>
    <p:sldId id="306" r:id="rId24"/>
    <p:sldId id="307" r:id="rId25"/>
    <p:sldId id="308" r:id="rId26"/>
    <p:sldId id="310" r:id="rId27"/>
    <p:sldId id="313" r:id="rId28"/>
    <p:sldId id="318" r:id="rId29"/>
    <p:sldId id="319" r:id="rId30"/>
    <p:sldId id="358" r:id="rId31"/>
    <p:sldId id="351" r:id="rId32"/>
    <p:sldId id="359" r:id="rId33"/>
    <p:sldId id="315" r:id="rId34"/>
    <p:sldId id="317" r:id="rId35"/>
    <p:sldId id="311" r:id="rId36"/>
    <p:sldId id="312" r:id="rId37"/>
    <p:sldId id="320" r:id="rId38"/>
    <p:sldId id="321" r:id="rId39"/>
    <p:sldId id="322" r:id="rId40"/>
    <p:sldId id="323" r:id="rId41"/>
    <p:sldId id="324" r:id="rId42"/>
    <p:sldId id="326" r:id="rId43"/>
    <p:sldId id="325" r:id="rId44"/>
    <p:sldId id="327" r:id="rId45"/>
    <p:sldId id="360" r:id="rId46"/>
    <p:sldId id="329" r:id="rId47"/>
    <p:sldId id="354" r:id="rId48"/>
    <p:sldId id="330" r:id="rId49"/>
    <p:sldId id="331" r:id="rId50"/>
    <p:sldId id="332" r:id="rId51"/>
    <p:sldId id="333" r:id="rId52"/>
    <p:sldId id="334" r:id="rId53"/>
    <p:sldId id="339" r:id="rId54"/>
    <p:sldId id="345" r:id="rId55"/>
    <p:sldId id="346" r:id="rId56"/>
    <p:sldId id="347" r:id="rId57"/>
    <p:sldId id="348" r:id="rId58"/>
    <p:sldId id="340" r:id="rId59"/>
    <p:sldId id="342" r:id="rId60"/>
    <p:sldId id="258" r:id="rId61"/>
    <p:sldId id="259" r:id="rId62"/>
    <p:sldId id="265" r:id="rId63"/>
    <p:sldId id="260" r:id="rId64"/>
    <p:sldId id="262" r:id="rId65"/>
    <p:sldId id="263" r:id="rId66"/>
    <p:sldId id="261" r:id="rId67"/>
    <p:sldId id="264" r:id="rId68"/>
    <p:sldId id="336" r:id="rId69"/>
    <p:sldId id="289" r:id="rId70"/>
    <p:sldId id="291" r:id="rId71"/>
    <p:sldId id="288" r:id="rId72"/>
    <p:sldId id="349" r:id="rId73"/>
    <p:sldId id="350" r:id="rId74"/>
    <p:sldId id="335" r:id="rId75"/>
    <p:sldId id="338" r:id="rId76"/>
    <p:sldId id="337" r:id="rId77"/>
    <p:sldId id="355" r:id="rId78"/>
    <p:sldId id="356" r:id="rId7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6296"/>
  </p:normalViewPr>
  <p:slideViewPr>
    <p:cSldViewPr snapToGrid="0" snapToObjects="1">
      <p:cViewPr varScale="1">
        <p:scale>
          <a:sx n="106" d="100"/>
          <a:sy n="106" d="100"/>
        </p:scale>
        <p:origin x="125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75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12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1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60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2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10/11/21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0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4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877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8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0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0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1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41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C7AC7D-0684-48C5-89F1-98E831A42E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535" r="-1" b="3800"/>
          <a:stretch/>
        </p:blipFill>
        <p:spPr>
          <a:xfrm>
            <a:off x="1524" y="240204"/>
            <a:ext cx="1218895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04AEEEF-0B0B-F648-B38E-F9F88A9FF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2322288"/>
            <a:ext cx="7810500" cy="1336520"/>
          </a:xfrm>
        </p:spPr>
        <p:txBody>
          <a:bodyPr anchor="b">
            <a:normAutofit/>
          </a:bodyPr>
          <a:lstStyle/>
          <a:p>
            <a:pPr algn="ctr"/>
            <a:r>
              <a:rPr lang="pl-PL" altLang="pl-PL" sz="6100" dirty="0"/>
              <a:t>Psychopatologia</a:t>
            </a:r>
            <a:endParaRPr lang="pl-PL" sz="61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1FAF1D0-CC79-674F-8FCE-2783A334B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/>
          </a:bodyPr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14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D3A143-049C-354D-A9DD-46876526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szczegółowa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C7253-D28C-964B-84D2-B24A8F5DD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Dotyczy dokładnego opisu chorób i zaburzeń psychicznych przejawiających się w ramach różnic indywidulanych – różne przejawy tego samego zjawiska u różnych osób.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032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51C3B1-A06F-0E48-8594-0A6E79E2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160145-E2D5-6F4B-B6B6-4DACD2C3C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dirty="0"/>
              <a:t>Podstawowe fenomeny psychopatologii:</a:t>
            </a:r>
          </a:p>
          <a:p>
            <a:pPr>
              <a:lnSpc>
                <a:spcPct val="110000"/>
              </a:lnSpc>
            </a:pPr>
            <a:endParaRPr lang="pl-PL" dirty="0"/>
          </a:p>
          <a:p>
            <a:pPr marL="285750" indent="-285750">
              <a:lnSpc>
                <a:spcPct val="110000"/>
              </a:lnSpc>
              <a:buFont typeface="Wingdings" pitchFamily="2" charset="2"/>
              <a:buChar char="Ø"/>
            </a:pPr>
            <a:r>
              <a:rPr lang="pl-PL" dirty="0"/>
              <a:t>Wewnętrzne (subiektywne – opisywane przez pacjenta stany psychiczne)</a:t>
            </a:r>
          </a:p>
          <a:p>
            <a:pPr marL="285750" indent="-285750">
              <a:lnSpc>
                <a:spcPct val="110000"/>
              </a:lnSpc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lnSpc>
                <a:spcPct val="110000"/>
              </a:lnSpc>
              <a:buFont typeface="Wingdings" pitchFamily="2" charset="2"/>
              <a:buChar char="Ø"/>
            </a:pPr>
            <a:r>
              <a:rPr lang="pl-PL" dirty="0"/>
              <a:t>Zewnętrzne (obiektywne – obserwowane zachowania)</a:t>
            </a:r>
          </a:p>
          <a:p>
            <a:pPr marL="285750" indent="-285750">
              <a:lnSpc>
                <a:spcPct val="110000"/>
              </a:lnSpc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lnSpc>
                <a:spcPct val="110000"/>
              </a:lnSpc>
              <a:buFont typeface="Wingdings" pitchFamily="2" charset="2"/>
              <a:buChar char="Ø"/>
            </a:pPr>
            <a:r>
              <a:rPr lang="pl-PL" dirty="0"/>
              <a:t>Interaktywne (odczucia i reakcje badającego w interakcji z badanym)</a:t>
            </a:r>
          </a:p>
        </p:txBody>
      </p:sp>
    </p:spTree>
    <p:extLst>
      <p:ext uri="{BB962C8B-B14F-4D97-AF65-F5344CB8AC3E}">
        <p14:creationId xmlns:p14="http://schemas.microsoft.com/office/powerpoint/2010/main" val="290419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041064-3F32-6F4A-9652-74009804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Objawy i zespoły psychopatologiczne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19D077-564C-064B-90DF-C97451821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Zespół psychopatologiczny: zbiór objawów występujących w warunkach naturalnych wspólnie – nazwy zespołów: opisowe, nawiązujące do patogenezy, umiejscowienia.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581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0D6EEB-10F3-034B-BB35-E48B3A40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ogólna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C09F64-57F4-6D4B-9780-0A4CC906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Zaburzenia spostrzegania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Zaburzenia myślenia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Zaburzenia emocji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Zaburzenia napędu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Zaburzenia pamięci i uwagi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170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0E96E-A1DF-A84D-895A-EA1A2812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694" y="657372"/>
            <a:ext cx="8770571" cy="1345269"/>
          </a:xfrm>
        </p:spPr>
        <p:txBody>
          <a:bodyPr/>
          <a:lstStyle/>
          <a:p>
            <a:pPr algn="ctr"/>
            <a:r>
              <a:rPr lang="pl-PL" sz="4000" dirty="0"/>
              <a:t>Spostrzeganie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212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05D8EC-FB43-CD49-BFFD-17B1F0C84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Spostrzeganie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27487-C168-CA47-B889-26502E60D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Proces przetwarzania informacji, mający na celu odwzorowanie świata zewnętrznego i wewnętrznego w postaci reprezentacji umysłowych – wrażeń i/lub spostrzeżeń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Stanowi podstawę procesów poznawczych, a jego treść zależy od wiedzy, doświadczenia i stanu emocjonalnego, a także sprawności układów receptorowych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Wrażenie - to najprostsza informacja sensoryczna powstała w skutek działania bodźca, odzwierciedla pojedynczą cechę </a:t>
            </a:r>
            <a:r>
              <a:rPr lang="pl-PL" i="1" dirty="0"/>
              <a:t>przedmiotu</a:t>
            </a:r>
            <a:r>
              <a:rPr lang="pl-PL" dirty="0"/>
              <a:t> działającego na receptor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Spostrzeżenie - całościowe odzwierciedlenie zorganizowanego zespołu cech </a:t>
            </a:r>
            <a:r>
              <a:rPr lang="pl-PL" i="1" dirty="0"/>
              <a:t>przedmiotów</a:t>
            </a:r>
            <a:r>
              <a:rPr lang="pl-PL" dirty="0"/>
              <a:t> działających na receptory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001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E0EAA8-9540-3040-8C85-8D111BF69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spostrzegania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779941-BB15-9949-8D3A-2013C9EE7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altLang="pl-PL" dirty="0"/>
              <a:t>Iluzje = złudzenia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altLang="pl-PL" dirty="0"/>
              <a:t>Omamy (prawdziwe, rzekome, </a:t>
            </a:r>
            <a:r>
              <a:rPr lang="pl-PL" altLang="pl-PL" dirty="0" err="1"/>
              <a:t>halucynoidy</a:t>
            </a:r>
            <a:r>
              <a:rPr lang="pl-PL" altLang="pl-PL" dirty="0"/>
              <a:t>/</a:t>
            </a:r>
            <a:r>
              <a:rPr lang="pl-PL" altLang="pl-PL" dirty="0" err="1"/>
              <a:t>parahalucynacje</a:t>
            </a:r>
            <a:r>
              <a:rPr lang="pl-PL" altLang="pl-PL" dirty="0"/>
              <a:t>)</a:t>
            </a:r>
          </a:p>
          <a:p>
            <a:r>
              <a:rPr lang="pl-PL" altLang="pl-PL" dirty="0"/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altLang="pl-PL" dirty="0"/>
              <a:t>Deficyty i agnozje (nierozpoznawanie cech przedmiotów mimo prawidłowego stanu narządów zmysłu)</a:t>
            </a: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1685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CF4793-0C77-DB4B-AB95-583451F93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spostrzegania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D4A58D-100F-4947-826D-D74D595F5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Faktyczne istnienie vs nie istnienie bodźca działającego na receptor?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Sąd klasyfikujący – czym jest bodziec?</a:t>
            </a:r>
          </a:p>
          <a:p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Krytycyzm (sąd realizujący) – czy doświadczam bodźca jako czegoś realnie istniejącego?</a:t>
            </a:r>
          </a:p>
        </p:txBody>
      </p:sp>
    </p:spTree>
    <p:extLst>
      <p:ext uri="{BB962C8B-B14F-4D97-AF65-F5344CB8AC3E}">
        <p14:creationId xmlns:p14="http://schemas.microsoft.com/office/powerpoint/2010/main" val="3142349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8BE80A-16D0-CD43-9C07-B6E7CFA7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Złudzenia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2E69A-2FEB-5A48-8D98-C5F93CB65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Fałszywe spostrzeżenie </a:t>
            </a:r>
            <a:r>
              <a:rPr lang="pl-PL" b="1" dirty="0"/>
              <a:t>istniejącego</a:t>
            </a:r>
            <a:r>
              <a:rPr lang="pl-PL" dirty="0"/>
              <a:t> przedmiotu lub zjawiska. Mamy wówczas do czynienia z nieprawidłową klasyfikacją prawidłowo odebranego bodźca 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Złudzenia nie muszą być objawem zaburzeń psychicznych, jeśli są korygowane po ustąpieniu czynników zakłócających spostrzeganie </a:t>
            </a:r>
          </a:p>
        </p:txBody>
      </p:sp>
    </p:spTree>
    <p:extLst>
      <p:ext uri="{BB962C8B-B14F-4D97-AF65-F5344CB8AC3E}">
        <p14:creationId xmlns:p14="http://schemas.microsoft.com/office/powerpoint/2010/main" val="2998709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8BE80A-16D0-CD43-9C07-B6E7CFA78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Złudzenia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2E69A-2FEB-5A48-8D98-C5F93CB6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70190"/>
          </a:xfrm>
        </p:spPr>
        <p:txBody>
          <a:bodyPr>
            <a:normAutofit/>
          </a:bodyPr>
          <a:lstStyle/>
          <a:p>
            <a:pPr lvl="1"/>
            <a:r>
              <a:rPr lang="en-US" altLang="pl-PL" dirty="0"/>
              <a:t>Towarzyszy im </a:t>
            </a:r>
            <a:r>
              <a:rPr lang="en-US" altLang="pl-PL" dirty="0" err="1"/>
              <a:t>mniej</a:t>
            </a:r>
            <a:r>
              <a:rPr lang="en-US" altLang="pl-PL" dirty="0"/>
              <a:t> </a:t>
            </a:r>
            <a:r>
              <a:rPr lang="en-US" altLang="pl-PL" dirty="0" err="1"/>
              <a:t>lub</a:t>
            </a:r>
            <a:r>
              <a:rPr lang="en-US" altLang="pl-PL" dirty="0"/>
              <a:t> </a:t>
            </a:r>
            <a:r>
              <a:rPr lang="en-US" altLang="pl-PL" dirty="0" err="1"/>
              <a:t>bardziej</a:t>
            </a:r>
            <a:r>
              <a:rPr lang="en-US" altLang="pl-PL" dirty="0"/>
              <a:t> </a:t>
            </a:r>
            <a:r>
              <a:rPr lang="en-US" altLang="pl-PL" dirty="0" err="1"/>
              <a:t>stanowczy</a:t>
            </a:r>
            <a:r>
              <a:rPr lang="en-US" altLang="pl-PL" dirty="0"/>
              <a:t> </a:t>
            </a:r>
            <a:r>
              <a:rPr lang="en-US" altLang="pl-PL" dirty="0" err="1"/>
              <a:t>sąd</a:t>
            </a:r>
            <a:r>
              <a:rPr lang="en-US" altLang="pl-PL" dirty="0"/>
              <a:t> </a:t>
            </a:r>
            <a:r>
              <a:rPr lang="en-US" altLang="pl-PL" dirty="0" err="1"/>
              <a:t>realizujący</a:t>
            </a:r>
            <a:endParaRPr lang="pl-PL" dirty="0"/>
          </a:p>
          <a:p>
            <a:pPr lvl="1"/>
            <a:r>
              <a:rPr lang="pl-PL" dirty="0"/>
              <a:t>Mogą powstać pod wpływem: </a:t>
            </a:r>
          </a:p>
          <a:p>
            <a:pPr marL="285750" lvl="2" indent="-285750">
              <a:buFont typeface="Wingdings" pitchFamily="2" charset="2"/>
              <a:buChar char="Ø"/>
            </a:pPr>
            <a:r>
              <a:rPr lang="pl-PL" sz="1600" dirty="0"/>
              <a:t>emocji (np. strachu) </a:t>
            </a:r>
          </a:p>
          <a:p>
            <a:pPr marL="285750" lvl="2" indent="-285750">
              <a:buFont typeface="Wingdings" pitchFamily="2" charset="2"/>
              <a:buChar char="Ø"/>
            </a:pPr>
            <a:r>
              <a:rPr lang="pl-PL" sz="1600" dirty="0"/>
              <a:t>zakłóconych warunków spostrzegania (np. o zmroku, w stanie zaburzonej </a:t>
            </a:r>
            <a:r>
              <a:rPr lang="pl-PL" sz="1600" dirty="0" err="1"/>
              <a:t>świadomości</a:t>
            </a:r>
            <a:r>
              <a:rPr lang="pl-PL" sz="1600" dirty="0"/>
              <a:t>)</a:t>
            </a:r>
            <a:endParaRPr lang="pl-PL" altLang="pl-PL" dirty="0"/>
          </a:p>
          <a:p>
            <a:pPr lvl="1"/>
            <a:r>
              <a:rPr lang="pl-PL" altLang="pl-PL" dirty="0"/>
              <a:t>Fizjologiczne – zachowany krytycyzm</a:t>
            </a:r>
            <a:endParaRPr lang="en-US" altLang="pl-PL" dirty="0"/>
          </a:p>
          <a:p>
            <a:pPr marL="285750" lvl="1" indent="-285750">
              <a:buFont typeface="Wingdings" pitchFamily="2" charset="2"/>
              <a:buChar char="Ø"/>
            </a:pPr>
            <a:endParaRPr lang="pl-PL" altLang="pl-PL" dirty="0"/>
          </a:p>
          <a:p>
            <a:pPr lvl="1"/>
            <a:r>
              <a:rPr lang="pl-PL" altLang="pl-PL" dirty="0"/>
              <a:t>Patologiczne - brak krytycyzmu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7740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5657B4-6028-9146-8344-7BE007325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- etymologia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092ED6-456A-8944-B2C8-8D65FE3C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55307"/>
            <a:ext cx="8770571" cy="3651504"/>
          </a:xfrm>
        </p:spPr>
        <p:txBody>
          <a:bodyPr>
            <a:normAutofit/>
          </a:bodyPr>
          <a:lstStyle/>
          <a:p>
            <a:r>
              <a:rPr lang="pl-PL" sz="1600" dirty="0"/>
              <a:t>ang. </a:t>
            </a:r>
            <a:r>
              <a:rPr lang="pl-PL" sz="1600" dirty="0" err="1"/>
              <a:t>psychopathology</a:t>
            </a:r>
            <a:r>
              <a:rPr lang="pl-PL" sz="1600" dirty="0"/>
              <a:t>, z języka greckiego psyche "dusza", </a:t>
            </a:r>
            <a:r>
              <a:rPr lang="pl-PL" sz="1600" dirty="0" err="1"/>
              <a:t>pathos</a:t>
            </a:r>
            <a:r>
              <a:rPr lang="pl-PL" sz="1600" dirty="0"/>
              <a:t>  "cierpienie" i logos "słowo, myśl, rozumowanie" </a:t>
            </a:r>
          </a:p>
          <a:p>
            <a:endParaRPr lang="pl-PL" sz="1600" dirty="0"/>
          </a:p>
          <a:p>
            <a:r>
              <a:rPr lang="pl-PL" sz="1600" dirty="0"/>
              <a:t>Gałąź psychiatrii i psychologii klinicznej zajmująca się opisem, interpretacją i porządkowaniem nieprawidłowych (chorobowych) zjawisk psychicznych, którym przypisuje się znaczenie kliniczne, czyli objawów psychopatologicznych lub zespołów objawowych, a których rozpoznanie, analiza i ocena są przydatne w postępowaniu terapeutycznym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76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44498-8981-8941-92BF-98F2F4B4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Omamy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59A068-76B5-444B-B87A-B07EC49DE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Spostrzeganie </a:t>
            </a:r>
            <a:r>
              <a:rPr lang="pl-PL" b="1" dirty="0"/>
              <a:t>nieistniejących</a:t>
            </a:r>
            <a:r>
              <a:rPr lang="pl-PL" dirty="0"/>
              <a:t> przedmiotów i zjawisk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Przeżycia zmysłowe, a nie </a:t>
            </a:r>
            <a:r>
              <a:rPr lang="pl-PL" dirty="0" err="1"/>
              <a:t>myślowo-wyobrażeniowe</a:t>
            </a:r>
            <a:r>
              <a:rPr lang="pl-PL" dirty="0"/>
              <a:t> mające charakter </a:t>
            </a:r>
            <a:r>
              <a:rPr lang="pl-PL" b="1" dirty="0"/>
              <a:t>realnych spostrzeżeń</a:t>
            </a:r>
            <a:r>
              <a:rPr lang="pl-PL" dirty="0"/>
              <a:t>,</a:t>
            </a:r>
            <a:r>
              <a:rPr lang="pl-PL" b="1" dirty="0"/>
              <a:t> </a:t>
            </a:r>
            <a:r>
              <a:rPr lang="pl-PL" dirty="0"/>
              <a:t>niezależnych od woli chorego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Brak spostrzeganego przez chorego przedmiotu/zjawiska powinien być stwierdzony przez badającego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712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44498-8981-8941-92BF-98F2F4B4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Omamy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59A068-76B5-444B-B87A-B07EC49DE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Struktura – proste (np. błyski, trzaski) oraz złożone (przedmioty, sytuacje, sceny)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Projekcja zmysłowa – omamy słuchowe (najczęstsze), wzrokowe, czuciowe, smakowe, węchowe, </a:t>
            </a:r>
            <a:r>
              <a:rPr lang="pl-PL" dirty="0" err="1"/>
              <a:t>interoceptywne</a:t>
            </a:r>
            <a:r>
              <a:rPr lang="pl-PL" dirty="0"/>
              <a:t> (czucia ustrojowego/wewnętrznego)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606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44498-8981-8941-92BF-98F2F4B4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Omamy - 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59A068-76B5-444B-B87A-B07EC49DE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b="1" dirty="0"/>
              <a:t>Omamy prawdziwe </a:t>
            </a:r>
            <a:r>
              <a:rPr lang="pl-PL" dirty="0"/>
              <a:t>utożsamiane z realną rzeczywistością, zwykle żywe, jaskrawe, </a:t>
            </a:r>
            <a:r>
              <a:rPr lang="pl-PL" b="1" dirty="0"/>
              <a:t>rzutowane w zewnętrzną przestrzeń</a:t>
            </a: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b="1" dirty="0"/>
              <a:t>Omamy rzekome </a:t>
            </a:r>
            <a:r>
              <a:rPr lang="pl-PL" dirty="0"/>
              <a:t>(</a:t>
            </a:r>
            <a:r>
              <a:rPr lang="pl-PL" b="1" dirty="0" err="1"/>
              <a:t>pseudohalucynacje</a:t>
            </a:r>
            <a:r>
              <a:rPr lang="pl-PL" dirty="0"/>
              <a:t>): chory wierzy ich realność, a od realnej rzeczywistości zwykle potrafi je oddzielić </a:t>
            </a:r>
            <a:r>
              <a:rPr lang="pl-PL" b="1" dirty="0"/>
              <a:t>rzutowane są w wewnętrzną przestrzeń zmysłową</a:t>
            </a:r>
            <a:r>
              <a:rPr lang="pl-PL" dirty="0"/>
              <a:t> (głosy w głowie – dominujące; obrazy w oczach). Omamy rzekome występują w schizofrenii.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5234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4D3F8-A1C8-514B-BFFC-1A8940CAF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Halucynoidy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A7A5CB-3E3A-C24B-AC51-E7D73801C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Spostrzeżenia powstające bez działania bodźców zewnętrznych</a:t>
            </a:r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endParaRPr lang="pl-PL" altLang="pl-PL" dirty="0"/>
          </a:p>
          <a:p>
            <a:pPr marL="285750" indent="-285750">
              <a:lnSpc>
                <a:spcPct val="90000"/>
              </a:lnSpc>
              <a:buFont typeface="Wingdings" pitchFamily="2" charset="2"/>
              <a:buChar char="Ø"/>
            </a:pPr>
            <a:r>
              <a:rPr lang="pl-PL" altLang="pl-PL" dirty="0"/>
              <a:t>Nie towarzyszy im mylny sąd realizujący (pacjent jest wobec nich krytyczny)</a:t>
            </a:r>
          </a:p>
          <a:p>
            <a:pPr>
              <a:lnSpc>
                <a:spcPct val="90000"/>
              </a:lnSpc>
            </a:pPr>
            <a:endParaRPr lang="pl-PL" altLang="pl-PL" dirty="0"/>
          </a:p>
          <a:p>
            <a:pPr>
              <a:lnSpc>
                <a:spcPct val="90000"/>
              </a:lnSpc>
            </a:pPr>
            <a:r>
              <a:rPr lang="pl-PL" altLang="pl-PL" i="1" dirty="0"/>
              <a:t>Zmiany organiczne mózgu, padaczka, migrena</a:t>
            </a:r>
          </a:p>
        </p:txBody>
      </p:sp>
    </p:spTree>
    <p:extLst>
      <p:ext uri="{BB962C8B-B14F-4D97-AF65-F5344CB8AC3E}">
        <p14:creationId xmlns:p14="http://schemas.microsoft.com/office/powerpoint/2010/main" val="1233649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E30A9F-C917-B94E-8E6C-35FD08BB5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/>
              <a:t>Zaburzenia myślenia</a:t>
            </a:r>
          </a:p>
        </p:txBody>
      </p:sp>
    </p:spTree>
    <p:extLst>
      <p:ext uri="{BB962C8B-B14F-4D97-AF65-F5344CB8AC3E}">
        <p14:creationId xmlns:p14="http://schemas.microsoft.com/office/powerpoint/2010/main" val="30570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8B18B7-FA8E-B34D-BDF6-6B748718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Myślenie– język/mowa - komunikacja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ECA000-2FC8-9547-892A-F10543160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854442"/>
            <a:ext cx="8770571" cy="2954076"/>
          </a:xfrm>
        </p:spPr>
        <p:txBody>
          <a:bodyPr>
            <a:noAutofit/>
          </a:bodyPr>
          <a:lstStyle/>
          <a:p>
            <a:r>
              <a:rPr lang="pl-PL" sz="2000" dirty="0"/>
              <a:t>Przetwarzanie informacji pozwalające na tworzenie ich umysłowych reprezentacji (konkretnych lub symbolicznych) oraz późniejsze operowanie owymi reprezentacjami.</a:t>
            </a:r>
          </a:p>
        </p:txBody>
      </p:sp>
    </p:spTree>
    <p:extLst>
      <p:ext uri="{BB962C8B-B14F-4D97-AF65-F5344CB8AC3E}">
        <p14:creationId xmlns:p14="http://schemas.microsoft.com/office/powerpoint/2010/main" val="3117281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1283CE-F4CC-C04F-8EF4-C903EE9A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C91CC5-FD76-7E49-8292-2662FDA10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Zaburzenia treści myślenia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pl-PL" sz="1800" dirty="0"/>
              <a:t>Idee </a:t>
            </a:r>
            <a:r>
              <a:rPr lang="pl-PL" sz="1800" dirty="0" err="1"/>
              <a:t>nadwartościowe</a:t>
            </a:r>
            <a:endParaRPr lang="pl-PL" sz="1800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pl-PL" sz="1800" dirty="0"/>
              <a:t>Myśli natrętne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pl-PL" sz="1800" dirty="0"/>
              <a:t>Urojenia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Zaburzenia formy myślenia (zaburzenia toku, struktury i funkcji myślenia)</a:t>
            </a:r>
          </a:p>
        </p:txBody>
      </p:sp>
    </p:spTree>
    <p:extLst>
      <p:ext uri="{BB962C8B-B14F-4D97-AF65-F5344CB8AC3E}">
        <p14:creationId xmlns:p14="http://schemas.microsoft.com/office/powerpoint/2010/main" val="3695709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E4E5C-B84D-1E47-9336-DD0192F9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4E6BFD-E930-854C-B05C-5DC4E957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altLang="pl-PL" b="1" dirty="0"/>
              <a:t>Fałszywe</a:t>
            </a:r>
            <a:r>
              <a:rPr lang="pl-PL" altLang="pl-PL" dirty="0"/>
              <a:t> przekonania (sądy) na temat rzeczywistości</a:t>
            </a:r>
          </a:p>
          <a:p>
            <a:pPr>
              <a:lnSpc>
                <a:spcPct val="80000"/>
              </a:lnSpc>
            </a:pPr>
            <a:endParaRPr lang="pl-PL" altLang="pl-PL" dirty="0"/>
          </a:p>
          <a:p>
            <a:pPr>
              <a:lnSpc>
                <a:spcPct val="80000"/>
              </a:lnSpc>
            </a:pPr>
            <a:r>
              <a:rPr lang="pl-PL" altLang="pl-PL" dirty="0"/>
              <a:t>Towarzyszy im silne </a:t>
            </a:r>
            <a:r>
              <a:rPr lang="pl-PL" altLang="pl-PL" b="1" dirty="0"/>
              <a:t>poczucie oczywistości</a:t>
            </a:r>
          </a:p>
          <a:p>
            <a:pPr>
              <a:lnSpc>
                <a:spcPct val="80000"/>
              </a:lnSpc>
            </a:pPr>
            <a:endParaRPr lang="pl-PL" altLang="pl-PL" dirty="0"/>
          </a:p>
          <a:p>
            <a:pPr>
              <a:lnSpc>
                <a:spcPct val="80000"/>
              </a:lnSpc>
            </a:pPr>
            <a:r>
              <a:rPr lang="pl-PL" altLang="pl-PL" b="1" dirty="0" err="1"/>
              <a:t>Niekorygowalne</a:t>
            </a:r>
            <a:r>
              <a:rPr lang="pl-PL" altLang="pl-PL" dirty="0"/>
              <a:t> i niepodatne na rzeczowe kontrargumenty</a:t>
            </a:r>
          </a:p>
          <a:p>
            <a:pPr>
              <a:lnSpc>
                <a:spcPct val="80000"/>
              </a:lnSpc>
            </a:pPr>
            <a:endParaRPr lang="pl-PL" altLang="pl-PL" dirty="0"/>
          </a:p>
          <a:p>
            <a:pPr>
              <a:lnSpc>
                <a:spcPct val="80000"/>
              </a:lnSpc>
            </a:pPr>
            <a:r>
              <a:rPr lang="pl-PL" altLang="pl-PL" dirty="0"/>
              <a:t>Osadzone w </a:t>
            </a:r>
            <a:r>
              <a:rPr lang="pl-PL" altLang="pl-PL" b="1" dirty="0"/>
              <a:t>kontekście chorobowym</a:t>
            </a:r>
          </a:p>
          <a:p>
            <a:pPr>
              <a:lnSpc>
                <a:spcPct val="80000"/>
              </a:lnSpc>
            </a:pPr>
            <a:endParaRPr lang="pl-PL" altLang="pl-PL" b="1" i="1" dirty="0"/>
          </a:p>
          <a:p>
            <a:pPr>
              <a:lnSpc>
                <a:spcPct val="80000"/>
              </a:lnSpc>
            </a:pPr>
            <a:r>
              <a:rPr lang="pl-PL" altLang="pl-PL" b="1" dirty="0"/>
              <a:t>Indywidualistyczny i wyobcowujący </a:t>
            </a:r>
            <a:r>
              <a:rPr lang="pl-PL" altLang="pl-PL" dirty="0"/>
              <a:t>wpływ na funkcjonowanie</a:t>
            </a:r>
          </a:p>
          <a:p>
            <a:pPr>
              <a:lnSpc>
                <a:spcPct val="80000"/>
              </a:lnSpc>
            </a:pPr>
            <a:r>
              <a:rPr lang="pl-PL" altLang="pl-PL" dirty="0"/>
              <a:t>jednostki</a:t>
            </a:r>
            <a:r>
              <a:rPr lang="pl-PL" altLang="pl-PL" b="1" i="1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6049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CDDFA-B02F-1948-BDD8-678384B5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 - treść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ADB67C-D502-2A4C-8429-4678F9B5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70190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/>
              <a:t>Wielkościowe</a:t>
            </a:r>
            <a:r>
              <a:rPr lang="pl-PL" dirty="0"/>
              <a:t> – wyrażają przekonanie chorego o jego niezwykłych ponadprzeciętnych możliwościach, znaczeniu, stanowisku, bogactwie i wiedzy. Chorzy są przekonani o wielkiej sile fizycznej, zdrowiu, zdolności wpływania na wydarzenia. Często spotykane w </a:t>
            </a:r>
            <a:r>
              <a:rPr lang="pl-PL" b="1" dirty="0"/>
              <a:t>zespole maniakalnym</a:t>
            </a:r>
          </a:p>
          <a:p>
            <a:r>
              <a:rPr lang="pl-PL" b="1" dirty="0"/>
              <a:t>Depresyjne</a:t>
            </a:r>
            <a:r>
              <a:rPr lang="pl-PL" dirty="0"/>
              <a:t> – wyrażają negatywny stosunek chorego do samego siebie z przypisywaniem sobie winy. W związku z tym urojenia depresyjne wyrażają się jako:</a:t>
            </a:r>
          </a:p>
          <a:p>
            <a:r>
              <a:rPr lang="pl-PL" dirty="0"/>
              <a:t>a. urojenia winy, kary, grzeszności, małowartościowości</a:t>
            </a:r>
          </a:p>
          <a:p>
            <a:r>
              <a:rPr lang="pl-PL" dirty="0"/>
              <a:t>b. urojenia utraty wartości materialnej, ruiny, ubóstwa, nadchodzącej katastrofy</a:t>
            </a:r>
          </a:p>
          <a:p>
            <a:r>
              <a:rPr lang="pl-PL" dirty="0"/>
              <a:t>c. urojenia hipochondryczne - utraty zdrowia, nieuleczalna choroba</a:t>
            </a:r>
          </a:p>
          <a:p>
            <a:r>
              <a:rPr lang="pl-PL" dirty="0"/>
              <a:t>Spotykane w zespołach depresyjnych różnego pochodzenia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33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8B5B6-EAC0-CC40-93CF-08559B2B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 - treść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ECBACF-B8FA-284F-BCDE-87D8ACB5C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296342"/>
          </a:xfrm>
        </p:spPr>
        <p:txBody>
          <a:bodyPr>
            <a:normAutofit/>
          </a:bodyPr>
          <a:lstStyle/>
          <a:p>
            <a:r>
              <a:rPr lang="pl-PL" b="1" dirty="0"/>
              <a:t>Prześladowcze</a:t>
            </a:r>
            <a:r>
              <a:rPr lang="pl-PL" dirty="0"/>
              <a:t> – przekonanie o zagrożeniu ze strony otoczenia, które w różny sposób działa na szkodę chorego; chory jest ofiarą, </a:t>
            </a:r>
            <a:br>
              <a:rPr lang="pl-PL" dirty="0"/>
            </a:br>
            <a:r>
              <a:rPr lang="pl-PL" dirty="0"/>
              <a:t>a sprawcami są inni. Urojenia te </a:t>
            </a:r>
            <a:r>
              <a:rPr lang="pl-PL" b="1" dirty="0"/>
              <a:t>należą do najczęściej spotykanych</a:t>
            </a:r>
            <a:r>
              <a:rPr lang="pl-PL" dirty="0"/>
              <a:t> </a:t>
            </a:r>
          </a:p>
          <a:p>
            <a:r>
              <a:rPr lang="pl-PL" b="1" dirty="0"/>
              <a:t>Ksobne</a:t>
            </a:r>
            <a:r>
              <a:rPr lang="pl-PL" dirty="0"/>
              <a:t> (</a:t>
            </a:r>
            <a:r>
              <a:rPr lang="pl-PL" b="1" dirty="0"/>
              <a:t>odnoszące</a:t>
            </a:r>
            <a:r>
              <a:rPr lang="pl-PL" dirty="0"/>
              <a:t>) – chory odnosi do siebie przypadkowe rozmowy, spojrzenia, zwykłe naturalne zachowania i przypisuje im szczególne znaczenie</a:t>
            </a:r>
          </a:p>
        </p:txBody>
      </p:sp>
    </p:spTree>
    <p:extLst>
      <p:ext uri="{BB962C8B-B14F-4D97-AF65-F5344CB8AC3E}">
        <p14:creationId xmlns:p14="http://schemas.microsoft.com/office/powerpoint/2010/main" val="164383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084446-56AA-2248-AB81-11428F85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psychiczne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5578F-EF8D-774A-AC9D-8279DB0A3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buFont typeface="Wingdings 3"/>
              <a:buChar char=""/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F</a:t>
            </a:r>
            <a:r>
              <a:rPr lang="pl-PL" sz="1900" dirty="0">
                <a:solidFill>
                  <a:schemeClr val="accent2">
                    <a:lumMod val="50000"/>
                  </a:schemeClr>
                </a:solidFill>
              </a:rPr>
              <a:t>unkcje poznawcze</a:t>
            </a:r>
          </a:p>
          <a:p>
            <a:pPr>
              <a:defRPr/>
            </a:pPr>
            <a:endParaRPr lang="pl-PL" sz="1900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sz="1900" dirty="0">
                <a:solidFill>
                  <a:schemeClr val="accent2">
                    <a:lumMod val="50000"/>
                  </a:schemeClr>
                </a:solidFill>
              </a:rPr>
              <a:t>Emocje i motywacja</a:t>
            </a:r>
          </a:p>
          <a:p>
            <a:pPr>
              <a:defRPr/>
            </a:pPr>
            <a:endParaRPr lang="pl-PL" sz="1900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sz="1900" dirty="0">
                <a:solidFill>
                  <a:schemeClr val="accent2">
                    <a:lumMod val="50000"/>
                  </a:schemeClr>
                </a:solidFill>
              </a:rPr>
              <a:t>Aktywność ruchowa/Zachowanie</a:t>
            </a:r>
          </a:p>
          <a:p>
            <a:pPr marL="274320" indent="-274320">
              <a:buFont typeface="Wingdings 3"/>
              <a:buChar char=""/>
              <a:defRPr/>
            </a:pPr>
            <a:endParaRPr lang="pl-PL" sz="1900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sz="1900" dirty="0">
                <a:solidFill>
                  <a:schemeClr val="accent2">
                    <a:lumMod val="50000"/>
                  </a:schemeClr>
                </a:solidFill>
              </a:rPr>
              <a:t>Świadomość</a:t>
            </a:r>
          </a:p>
          <a:p>
            <a:pPr marL="274320" indent="-274320">
              <a:buFont typeface="Wingdings 3"/>
              <a:buChar char=""/>
              <a:defRPr/>
            </a:pPr>
            <a:endParaRPr lang="pl-PL" sz="19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7892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8B5B6-EAC0-CC40-93CF-08559B2B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 - treść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ECBACF-B8FA-284F-BCDE-87D8ACB5C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296342"/>
          </a:xfrm>
        </p:spPr>
        <p:txBody>
          <a:bodyPr>
            <a:normAutofit/>
          </a:bodyPr>
          <a:lstStyle/>
          <a:p>
            <a:r>
              <a:rPr lang="pl-PL" b="1" dirty="0"/>
              <a:t>Oddziaływania</a:t>
            </a:r>
            <a:r>
              <a:rPr lang="pl-PL" dirty="0"/>
              <a:t> (wpływu) – ktoś z zewnątrz, jakieś zjawisko, siła, osoba wpływa na myśli, podsuwa je, kieruje zachowaniem chorego</a:t>
            </a:r>
          </a:p>
          <a:p>
            <a:r>
              <a:rPr lang="pl-PL" b="1" dirty="0"/>
              <a:t>Owładnięcia</a:t>
            </a:r>
            <a:r>
              <a:rPr lang="pl-PL" dirty="0"/>
              <a:t> – organizm jest opanowany przez jakąś siłę lub innego człowieka</a:t>
            </a:r>
          </a:p>
          <a:p>
            <a:r>
              <a:rPr lang="pl-PL" b="1" dirty="0"/>
              <a:t>Odsłonięcia</a:t>
            </a:r>
            <a:r>
              <a:rPr lang="pl-PL" dirty="0"/>
              <a:t> – inne osoby mogą znać myśli pacjenta; odczytywać jego myśli, znać jego myśli; chory może znać myśli innych osób </a:t>
            </a:r>
          </a:p>
        </p:txBody>
      </p:sp>
    </p:spTree>
    <p:extLst>
      <p:ext uri="{BB962C8B-B14F-4D97-AF65-F5344CB8AC3E}">
        <p14:creationId xmlns:p14="http://schemas.microsoft.com/office/powerpoint/2010/main" val="908770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8B5B6-EAC0-CC40-93CF-08559B2B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 - treść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ECBACF-B8FA-284F-BCDE-87D8ACB5C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Zazdrości – </a:t>
            </a:r>
            <a:r>
              <a:rPr lang="pl-PL" dirty="0"/>
              <a:t>przekonanie o niewierności partnera/partnerki, podejmowane uporczywe, konsekwentne działania sprawdzające, brak korekty mimo braku dowodów</a:t>
            </a:r>
            <a:endParaRPr lang="pl-PL" b="1" dirty="0"/>
          </a:p>
          <a:p>
            <a:r>
              <a:rPr lang="pl-PL" b="1" dirty="0"/>
              <a:t>Dziwaczne – </a:t>
            </a:r>
            <a:r>
              <a:rPr lang="pl-PL" dirty="0"/>
              <a:t>zawierające treści traktowane w danej kulturze jako zupełnie absurdalne, niemożliwe do zaistnienia, nieprawdopodobne i niewiarygodne – wszczepienie odbiornika </a:t>
            </a:r>
            <a:r>
              <a:rPr lang="pl-PL" i="1" dirty="0"/>
              <a:t>fal</a:t>
            </a:r>
            <a:r>
              <a:rPr lang="pl-PL" dirty="0"/>
              <a:t> do mózgu</a:t>
            </a:r>
          </a:p>
          <a:p>
            <a:r>
              <a:rPr lang="pl-PL" b="1" dirty="0" err="1"/>
              <a:t>Dysmorfofobiczne</a:t>
            </a:r>
            <a:r>
              <a:rPr lang="pl-PL" b="1" dirty="0"/>
              <a:t> – </a:t>
            </a:r>
            <a:r>
              <a:rPr lang="pl-PL" dirty="0"/>
              <a:t>urojenia zmiany, zniekształcenia ciała</a:t>
            </a:r>
          </a:p>
          <a:p>
            <a:endParaRPr lang="pl-PL" b="1" dirty="0"/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8521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8B5B6-EAC0-CC40-93CF-08559B2B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Urojenia - treść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ECBACF-B8FA-284F-BCDE-87D8ACB5C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Wtórne – </a:t>
            </a:r>
            <a:r>
              <a:rPr lang="pl-PL" dirty="0"/>
              <a:t>pojawiają się wtórne do innych objawów psychopatologicznych (urojeniowo interpretowane omamy, urojenia związane z zaburzeniami nastroju)</a:t>
            </a:r>
            <a:endParaRPr lang="pl-PL" b="1" dirty="0"/>
          </a:p>
          <a:p>
            <a:r>
              <a:rPr lang="pl-PL" b="1" dirty="0"/>
              <a:t>Pierwotne – </a:t>
            </a:r>
            <a:r>
              <a:rPr lang="pl-PL" dirty="0"/>
              <a:t>pojawiają się niezależnie od obecności innych objawów psychopatologicznych stanowiąc niezależną jakość, psychologicznie niewytłumaczalną </a:t>
            </a:r>
            <a:endParaRPr lang="pl-PL" b="1" dirty="0"/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337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E0A5B5-E6F8-024C-8181-DC673F8CD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Urojenia – struktura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C401D7-BE10-AA4F-9584-719147C0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5"/>
            <a:ext cx="8770571" cy="386261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b="1" dirty="0"/>
              <a:t>Proste</a:t>
            </a:r>
            <a:r>
              <a:rPr lang="pl-PL" dirty="0"/>
              <a:t> – pojedyncze urojenia będące prostą interpretacją innych objawów – bez tendencji do systematyzacji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b="1" dirty="0"/>
              <a:t>Paranoiczne</a:t>
            </a:r>
            <a:r>
              <a:rPr lang="pl-PL" dirty="0"/>
              <a:t> – usystematyzowane, tworzące zwartą logiczną całość; spójne z osobowością chorego; towarzyszące im emocje są adekwatne, związane z ich treścią i motywujące do podejmowania konsekwentnych działań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b="1" dirty="0"/>
              <a:t>Paranoidalne</a:t>
            </a:r>
            <a:r>
              <a:rPr lang="pl-PL" dirty="0"/>
              <a:t> – słabo usystematyzowane, nielogiczne, dziwaczne; emocje są często niedostosowane z cechami paratymii, bladości emocjonalnej; towarzyszą im często zaburzenia toku myślenia pod postacią myślenia paralogicznego do rozkojarzenia włącznie; zachowanie chorego wydaje się niekonsekwentne i dziwaczne</a:t>
            </a:r>
          </a:p>
          <a:p>
            <a:endParaRPr lang="pl-PL" dirty="0"/>
          </a:p>
          <a:p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3851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37565-7B96-7046-920E-F88750C58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Automatyzm psychiczny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EE73BC-8927-7047-BFE1-7351E70E8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5"/>
            <a:ext cx="8770571" cy="4323193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Poczucie utraty wpływu na spostrzeganie (</a:t>
            </a:r>
            <a:r>
              <a:rPr lang="pl-PL" dirty="0" err="1"/>
              <a:t>pseudohalucynacje</a:t>
            </a:r>
            <a:r>
              <a:rPr lang="pl-PL" dirty="0"/>
              <a:t>), myślenie (nasyłanie, odciąganie, </a:t>
            </a:r>
            <a:r>
              <a:rPr lang="pl-PL" dirty="0" err="1"/>
              <a:t>ugłośnienie</a:t>
            </a:r>
            <a:r>
              <a:rPr lang="pl-PL" dirty="0"/>
              <a:t> myśli, echo myśli, odsłonięcie myśli), mowę (głosy w ciele, narzucona mowa, komentarze słowne) lub ruchy (narzucone ruchy, odczuwane jako nie swoje)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Współwystępujące </a:t>
            </a:r>
            <a:r>
              <a:rPr lang="pl-PL" dirty="0" err="1"/>
              <a:t>pseudohalucynacje</a:t>
            </a:r>
            <a:r>
              <a:rPr lang="pl-PL" dirty="0"/>
              <a:t> (omamy rzekome)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Poczucie owładnięcia i kierowania pacjentem przez inną osobę lub siłę (urojenia owładnięcia i oddziaływania)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Duża wartość diagnostyczna w rozpoznawaniu schizofrenii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74227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605EC5-95B2-2849-A88B-2A3D074F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Idee/myśli </a:t>
            </a:r>
            <a:r>
              <a:rPr lang="pl-PL" dirty="0" err="1"/>
              <a:t>nadwartościowe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B50E4F-6254-0944-B7CF-1395937B9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0564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Dominujące, silnie wysycone emocjonalnie przekonania, </a:t>
            </a:r>
            <a:br>
              <a:rPr lang="pl-PL" dirty="0"/>
            </a:br>
            <a:r>
              <a:rPr lang="pl-PL" dirty="0"/>
              <a:t>niekoniecznie nieprawdziwe, mające niezwykle intensywny </a:t>
            </a:r>
            <a:br>
              <a:rPr lang="pl-PL" dirty="0"/>
            </a:br>
            <a:r>
              <a:rPr lang="pl-PL" dirty="0"/>
              <a:t>i wyróżniający się z pośród innych wpływ na decyzje </a:t>
            </a:r>
            <a:br>
              <a:rPr lang="pl-PL" dirty="0"/>
            </a:br>
            <a:r>
              <a:rPr lang="pl-PL" dirty="0"/>
              <a:t>i postępowanie człowieka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Zwykle silnie związane z osobowością człowieka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Myślenie jest mało elastyczne, jednostronne i w efekcie (niekiedy) dysfunkcjonalne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Dotyczą tak rzeczywistości wewnętrznej (wygląd, sprawność, zdrowie), jak i zewnętrznej (idee i postawy społeczne, przekonania religijne)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25771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63C1AD-075F-AB49-BEBD-4B8075A2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Myśli natrętne (obsesje)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848B70-FEF2-2B42-BC6D-93927E1FF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5"/>
            <a:ext cx="8770571" cy="440411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Uporczywie </a:t>
            </a:r>
            <a:r>
              <a:rPr lang="pl-PL" b="1" dirty="0"/>
              <a:t>powtarzające się </a:t>
            </a:r>
            <a:r>
              <a:rPr lang="pl-PL" dirty="0"/>
              <a:t>myśli (przekonania, wspomnienia, wyobrażenia, wyjaśnienia, pytania, stwierdzenia)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Narzucające się z uczuciem </a:t>
            </a:r>
            <a:r>
              <a:rPr lang="pl-PL" b="1" dirty="0"/>
              <a:t>subiektywnego przymusu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Traktowane jako </a:t>
            </a:r>
            <a:r>
              <a:rPr lang="pl-PL" b="1" dirty="0"/>
              <a:t>myśli własne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Jednocześnie ich treść jest zwykle sprzeczna z przekonaniami i systemem wartości chorego – </a:t>
            </a:r>
            <a:r>
              <a:rPr lang="pl-PL" b="1" dirty="0"/>
              <a:t>pacjent zgłasza, że nie chce ich mieć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Traktowane są jako niedorzeczne i chorobliwe, często budzące lęk – </a:t>
            </a:r>
            <a:r>
              <a:rPr lang="pl-PL" b="1" dirty="0"/>
              <a:t>najczęściej zachowany krytycyzm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Im bardziej pacjent stara się ich unikać, tym silniej go one </a:t>
            </a:r>
            <a:r>
              <a:rPr lang="pl-PL" i="1" dirty="0"/>
              <a:t>atakują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339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FA32F-758C-AC4F-9DFF-3DBE7D3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toku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A2717-BFB3-644B-8E87-29EC4FA8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Spowolnienie/zahamowanie</a:t>
            </a:r>
            <a:r>
              <a:rPr lang="pl-PL" dirty="0"/>
              <a:t> toku – ograniczenie szybkości wypowiedzi, ubogie, skąpe skojarzenia, rozwlekłość. Zaburzenie obecne w zaburzeniach organicznych, schizofrenii, depresji.</a:t>
            </a:r>
          </a:p>
          <a:p>
            <a:r>
              <a:rPr lang="pl-PL" b="1" dirty="0"/>
              <a:t>Przyspieszenie</a:t>
            </a:r>
            <a:r>
              <a:rPr lang="pl-PL" dirty="0"/>
              <a:t> toku – liczne bogate skojarzenia, często powierzchowne, przeskakiwanie z tematu na temat, mogące prowadzić do gonitwy myśli i słowotoku. Występuje w zespołach maniakalnych, schizofrenii.</a:t>
            </a:r>
          </a:p>
          <a:p>
            <a:r>
              <a:rPr lang="pl-PL" b="1" dirty="0"/>
              <a:t>Otamowanie</a:t>
            </a:r>
            <a:r>
              <a:rPr lang="pl-PL" dirty="0"/>
              <a:t> – chwilowa i nieoczekiwana pauza w biegu myśli i wypowiedzi – blokada, pustka, brak myśli w głowie.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209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FA32F-758C-AC4F-9DFF-3DBE7D3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toku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A2717-BFB3-644B-8E87-29EC4FA8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Natłok</a:t>
            </a:r>
            <a:r>
              <a:rPr lang="pl-PL" dirty="0"/>
              <a:t> myśli – poczucie nadmiaru myśli, uciążliwe pojawianie się kolejnych wątków czy tematów zakłócających myślenie chorego</a:t>
            </a:r>
          </a:p>
          <a:p>
            <a:r>
              <a:rPr lang="pl-PL" b="1" dirty="0"/>
              <a:t>Rozwlekłość</a:t>
            </a:r>
            <a:r>
              <a:rPr lang="pl-PL" dirty="0"/>
              <a:t>, </a:t>
            </a:r>
            <a:r>
              <a:rPr lang="pl-PL" b="1" dirty="0"/>
              <a:t>drobiazgowość</a:t>
            </a:r>
            <a:r>
              <a:rPr lang="pl-PL" dirty="0"/>
              <a:t> myślenia – rozbudowane, dygresyjne wypowiedzi, odchodzące od głównego tematu, wydłużające czas wypowiedzi, lecz ostatecznie go wyczerpujące. Często z tendencją do nadmiernego uszczegółowiania – zaburzenia organiczne.</a:t>
            </a:r>
          </a:p>
          <a:p>
            <a:r>
              <a:rPr lang="pl-PL" b="1" dirty="0"/>
              <a:t>Stereotypie, perseweracje, iteracje </a:t>
            </a:r>
            <a:r>
              <a:rPr lang="pl-PL" dirty="0"/>
              <a:t>– różne formy powtarzania i zawężania treści myślenia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13270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FA32F-758C-AC4F-9DFF-3DBE7D3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toku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A2717-BFB3-644B-8E87-29EC4FA8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Mutyzm – </a:t>
            </a:r>
            <a:r>
              <a:rPr lang="pl-PL" dirty="0"/>
              <a:t>brak reakcji słownych mimo zachęt i poleceń ze strony otoczenia</a:t>
            </a:r>
          </a:p>
          <a:p>
            <a:r>
              <a:rPr lang="pl-PL" b="1" dirty="0"/>
              <a:t>Zubożenie</a:t>
            </a:r>
            <a:r>
              <a:rPr lang="pl-PL" dirty="0"/>
              <a:t> myślenia – ograniczenie ilościowe lub treściowe wypowiedzi chorego</a:t>
            </a:r>
          </a:p>
          <a:p>
            <a:r>
              <a:rPr lang="pl-PL" dirty="0"/>
              <a:t>Myślenie </a:t>
            </a:r>
            <a:r>
              <a:rPr lang="pl-PL" b="1" dirty="0" err="1"/>
              <a:t>paralogiczne</a:t>
            </a:r>
            <a:r>
              <a:rPr lang="pl-PL" dirty="0"/>
              <a:t> - brak logicznego następstwa myśli, często z wyprowadzaniem absurdalnych wniosków – niedostrzeganie sprzeczności; niewłaściwe tworzenie pojęć, kategoryzowanie, wnioskowanie (</a:t>
            </a:r>
            <a:r>
              <a:rPr lang="pl-PL" b="1" dirty="0"/>
              <a:t>ambisentencja</a:t>
            </a:r>
            <a:r>
              <a:rPr lang="pl-PL" dirty="0"/>
              <a:t>); myślenie </a:t>
            </a:r>
            <a:r>
              <a:rPr lang="pl-PL" b="1" dirty="0"/>
              <a:t>magiczne</a:t>
            </a:r>
            <a:r>
              <a:rPr lang="pl-PL" dirty="0"/>
              <a:t>, </a:t>
            </a:r>
            <a:r>
              <a:rPr lang="pl-PL" b="1" dirty="0"/>
              <a:t>symboliczne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224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03D3FA-DDB8-9A40-A5A4-173B2002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poznawcze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AEA50B-60B0-CA42-9898-A09A415BB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Font typeface="Wingdings 3"/>
              <a:buChar char=""/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Spostrzeganie</a:t>
            </a:r>
          </a:p>
          <a:p>
            <a:pPr marL="274320" indent="-274320">
              <a:buFont typeface="Wingdings 3"/>
              <a:buChar char=""/>
              <a:defRPr/>
            </a:pP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Myślenie i komunikowanie się </a:t>
            </a:r>
          </a:p>
          <a:p>
            <a:pPr marL="274320" indent="-274320">
              <a:buFont typeface="Wingdings 3"/>
              <a:buChar char=""/>
              <a:defRPr/>
            </a:pP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Uwaga </a:t>
            </a:r>
          </a:p>
          <a:p>
            <a:pPr marL="274320" indent="-274320">
              <a:buFont typeface="Wingdings 3"/>
              <a:buChar char=""/>
              <a:defRPr/>
            </a:pP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Pamięć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8497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FA32F-758C-AC4F-9DFF-3DBE7D3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toku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A2717-BFB3-644B-8E87-29EC4FA82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80948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Nieskładność</a:t>
            </a:r>
            <a:r>
              <a:rPr lang="pl-PL" dirty="0"/>
              <a:t> myślenia – ześlizgiwanie się, mówienie obok, rozluźnienie kojarzeń, </a:t>
            </a:r>
            <a:r>
              <a:rPr lang="pl-PL" dirty="0" err="1"/>
              <a:t>rozpraszalność</a:t>
            </a:r>
            <a:endParaRPr lang="pl-PL" dirty="0"/>
          </a:p>
          <a:p>
            <a:endParaRPr lang="pl-PL" dirty="0"/>
          </a:p>
          <a:p>
            <a:r>
              <a:rPr lang="pl-PL" b="1" dirty="0"/>
              <a:t>Niekomunikatywność</a:t>
            </a:r>
            <a:r>
              <a:rPr lang="pl-PL" dirty="0"/>
              <a:t> myślenia – ograniczenie intencji porozumiewania się; myślenie </a:t>
            </a:r>
            <a:r>
              <a:rPr lang="pl-PL" b="1" dirty="0" err="1"/>
              <a:t>dereistyczne</a:t>
            </a:r>
            <a:r>
              <a:rPr lang="pl-PL" dirty="0"/>
              <a:t> (oderwane od rzeczywistości, zatopione w abstrakcyjnych i mało rzeczywistych tematach, rezonerskie, pseudonaukowe, pseudofilozoficzne); myślenie </a:t>
            </a:r>
            <a:r>
              <a:rPr lang="pl-PL" b="1" dirty="0"/>
              <a:t>autystyczne</a:t>
            </a:r>
            <a:r>
              <a:rPr lang="pl-PL" dirty="0"/>
              <a:t> (skupione na świecie przeżyć psychotycznych chorego)</a:t>
            </a:r>
          </a:p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9779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FA32F-758C-AC4F-9DFF-3DBE7D3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toku myślenia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A2717-BFB3-644B-8E87-29EC4FA82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80948"/>
          </a:xfrm>
        </p:spPr>
        <p:txBody>
          <a:bodyPr>
            <a:normAutofit/>
          </a:bodyPr>
          <a:lstStyle/>
          <a:p>
            <a:r>
              <a:rPr lang="pl-PL" b="1" dirty="0"/>
              <a:t>Rozkojarzenie</a:t>
            </a:r>
            <a:r>
              <a:rPr lang="pl-PL" dirty="0"/>
              <a:t> – Dezorganizacja wypowiedzi, złożone zaburzenie struktury i funkcji myślenia mimo w zasadzie zachowanej formy gramatycznej – </a:t>
            </a:r>
            <a:r>
              <a:rPr lang="pl-PL" dirty="0" err="1"/>
              <a:t>paralogia</a:t>
            </a:r>
            <a:r>
              <a:rPr lang="pl-PL" dirty="0"/>
              <a:t>, nieskładność, brak intencji komunikowania się. Skrajna forma to </a:t>
            </a:r>
            <a:r>
              <a:rPr lang="pl-PL" b="1" dirty="0" err="1"/>
              <a:t>schizofazja</a:t>
            </a:r>
            <a:endParaRPr lang="pl-PL" dirty="0"/>
          </a:p>
          <a:p>
            <a:r>
              <a:rPr lang="pl-PL" b="1" dirty="0"/>
              <a:t>Inkoherencja</a:t>
            </a:r>
            <a:r>
              <a:rPr lang="pl-PL" dirty="0"/>
              <a:t> – towarzysząca </a:t>
            </a:r>
            <a:r>
              <a:rPr lang="pl-PL" b="1" dirty="0"/>
              <a:t>zaburzeniom świadomości </a:t>
            </a:r>
            <a:r>
              <a:rPr lang="pl-PL" dirty="0"/>
              <a:t>nieskładność gramatyczna, wątki są porozrywane, niespójne, kojarzenie następuje na podstawie podobieństwa fonetycznego, rytmu wypowiedzi, częste perseweracje, werbigeracje, iteracje</a:t>
            </a:r>
          </a:p>
        </p:txBody>
      </p:sp>
    </p:spTree>
    <p:extLst>
      <p:ext uri="{BB962C8B-B14F-4D97-AF65-F5344CB8AC3E}">
        <p14:creationId xmlns:p14="http://schemas.microsoft.com/office/powerpoint/2010/main" val="18872170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82B887-A8AF-0A48-A744-84DF1DE1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dirty="0"/>
              <a:t>Zaburzenia emocji</a:t>
            </a:r>
          </a:p>
        </p:txBody>
      </p:sp>
    </p:spTree>
    <p:extLst>
      <p:ext uri="{BB962C8B-B14F-4D97-AF65-F5344CB8AC3E}">
        <p14:creationId xmlns:p14="http://schemas.microsoft.com/office/powerpoint/2010/main" val="16372058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CD324-07EA-9649-8966-7593832B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Emocjonalność - definicje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8C67F9-307E-BC4A-BBDF-D07DA8748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Procesy emocjonalne odgrywają kluczową rolę w procesie adaptacji organizmu do środowiska. Pozwalają organizmowi ocenić wartość adaptacyjną bodźca (dobre </a:t>
            </a:r>
            <a:r>
              <a:rPr lang="pl-PL" i="1" dirty="0"/>
              <a:t>vs</a:t>
            </a:r>
            <a:r>
              <a:rPr lang="pl-PL" dirty="0"/>
              <a:t> niedobre dla mnie), z którym się konfrontuje, wspomagając wybór optymalnego do sytuacji zachowania (wartość motywacyjna). </a:t>
            </a:r>
          </a:p>
          <a:p>
            <a:r>
              <a:rPr lang="pl-PL" dirty="0"/>
              <a:t>Stany emocjonalne to kompleks powiązanych ze sobą zmian zachodzących na poziomie subiektywnego doświadczenia emocji, powiązanych z nim reakcji fizjologicznych (układ autonomiczny i neuroendokrynny) i zachowania.</a:t>
            </a:r>
          </a:p>
        </p:txBody>
      </p:sp>
    </p:spTree>
    <p:extLst>
      <p:ext uri="{BB962C8B-B14F-4D97-AF65-F5344CB8AC3E}">
        <p14:creationId xmlns:p14="http://schemas.microsoft.com/office/powerpoint/2010/main" val="4386164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CD324-07EA-9649-8966-7593832B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Emocjonalność - definicje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8C67F9-307E-BC4A-BBDF-D07DA8748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Poza względnie </a:t>
            </a:r>
            <a:r>
              <a:rPr lang="pl-PL" b="1" dirty="0"/>
              <a:t>krótkotrwałymi emocjami </a:t>
            </a:r>
            <a:r>
              <a:rPr lang="pl-PL" dirty="0"/>
              <a:t>o mniejszej (strach, radość, wstręt) lub większej (podziw, rozkosz, niechęć) złożoności, wyróżniamy dłużej utrzymujące się, </a:t>
            </a:r>
            <a:r>
              <a:rPr lang="pl-PL" b="1" dirty="0"/>
              <a:t>bardziej trwałe </a:t>
            </a:r>
            <a:r>
              <a:rPr lang="pl-PL" dirty="0"/>
              <a:t>nastawienia emocjonalne – </a:t>
            </a:r>
            <a:r>
              <a:rPr lang="pl-PL" b="1" dirty="0"/>
              <a:t>nastroje </a:t>
            </a:r>
            <a:r>
              <a:rPr lang="pl-PL" dirty="0"/>
              <a:t>–</a:t>
            </a:r>
            <a:r>
              <a:rPr lang="pl-PL" b="1" dirty="0"/>
              <a:t> </a:t>
            </a:r>
            <a:r>
              <a:rPr lang="pl-PL" dirty="0"/>
              <a:t>o niemniej istotnej wartości motywacyjnej.</a:t>
            </a:r>
          </a:p>
        </p:txBody>
      </p:sp>
    </p:spTree>
    <p:extLst>
      <p:ext uri="{BB962C8B-B14F-4D97-AF65-F5344CB8AC3E}">
        <p14:creationId xmlns:p14="http://schemas.microsoft.com/office/powerpoint/2010/main" val="2722535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6F4EA-A79D-AE4D-9A0B-1DB239BE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Nastrój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9EB3D3-5DED-7A46-8183-1C66697F4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5"/>
            <a:ext cx="8770571" cy="4413378"/>
          </a:xfrm>
        </p:spPr>
        <p:txBody>
          <a:bodyPr>
            <a:noAutofit/>
          </a:bodyPr>
          <a:lstStyle/>
          <a:p>
            <a:r>
              <a:rPr lang="pl-PL" sz="1600" b="1" dirty="0"/>
              <a:t>Wyrównany</a:t>
            </a:r>
            <a:r>
              <a:rPr lang="pl-PL" sz="1600" dirty="0"/>
              <a:t> (eutymia) – obejmuje normatywny zakres wahań nastroju</a:t>
            </a:r>
          </a:p>
          <a:p>
            <a:r>
              <a:rPr lang="pl-PL" sz="1600" b="1" dirty="0"/>
              <a:t>Obniżony</a:t>
            </a:r>
            <a:r>
              <a:rPr lang="pl-PL" sz="1600" dirty="0"/>
              <a:t> (</a:t>
            </a:r>
            <a:r>
              <a:rPr lang="pl-PL" sz="1600" dirty="0" err="1"/>
              <a:t>hipotymia</a:t>
            </a:r>
            <a:r>
              <a:rPr lang="pl-PL" sz="1600" dirty="0"/>
              <a:t>) – poczucie smutku, przygnębienia; złe samopoczucie; cierpienie; nieszczęśliwość; bezradność; bezsilność; niemoc; beznadziejność; ból istnienia; pragnienie śmierci. </a:t>
            </a:r>
            <a:endParaRPr lang="pl-PL" sz="1600" b="1" dirty="0"/>
          </a:p>
          <a:p>
            <a:r>
              <a:rPr lang="pl-PL" sz="1600" b="1" dirty="0"/>
              <a:t>Podwyższony</a:t>
            </a:r>
            <a:r>
              <a:rPr lang="pl-PL" sz="1600" dirty="0"/>
              <a:t> (hipertymia) – z dominującym poczuciem radości. Nastrój wzmożony z cechami ekspansywności, nadmiernym przekonaniem </a:t>
            </a:r>
            <a:br>
              <a:rPr lang="pl-PL" sz="1600" dirty="0"/>
            </a:br>
            <a:r>
              <a:rPr lang="pl-PL" sz="1600" dirty="0"/>
              <a:t>o własnych możliwościach, z towarzyszącą wzmożoną aktywnością psychiczną i ruchową </a:t>
            </a:r>
          </a:p>
          <a:p>
            <a:r>
              <a:rPr lang="pl-PL" sz="1600" b="1" dirty="0"/>
              <a:t>Dysforia</a:t>
            </a:r>
            <a:r>
              <a:rPr lang="pl-PL" sz="1600" dirty="0"/>
              <a:t> – nastrój obniżony z cechami drażliwości (tendencji do reagowania gniewem), skłonnością do agresji i czynów impulsywnych</a:t>
            </a:r>
          </a:p>
          <a:p>
            <a:endParaRPr lang="pl-PL" sz="1600" dirty="0"/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9875480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96F4EA-A79D-AE4D-9A0B-1DB239BE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Nastrój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9EB3D3-5DED-7A46-8183-1C66697F4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/>
              <a:t>Euforia</a:t>
            </a:r>
            <a:r>
              <a:rPr lang="pl-PL" dirty="0"/>
              <a:t> – nastrój podwyższony z poczuciem szczęścia, wielkości, bez zwiększonej aktywności psychoruchowej</a:t>
            </a:r>
          </a:p>
          <a:p>
            <a:r>
              <a:rPr lang="pl-PL" b="1" dirty="0"/>
              <a:t>Moria</a:t>
            </a:r>
            <a:r>
              <a:rPr lang="pl-PL" dirty="0"/>
              <a:t> – nasilona, pusta wesołkowatość, tendencja do dowcipkowania, błaznowania, niewybrednych żartów</a:t>
            </a:r>
          </a:p>
          <a:p>
            <a:r>
              <a:rPr lang="pl-PL" b="1" dirty="0"/>
              <a:t>Labilność emocjonalna </a:t>
            </a:r>
            <a:r>
              <a:rPr lang="pl-PL" dirty="0"/>
              <a:t>– łatwe wahania miedzy nastrojem podwyższonym a obniżonym</a:t>
            </a:r>
          </a:p>
          <a:p>
            <a:r>
              <a:rPr lang="pl-PL" b="1" dirty="0" err="1"/>
              <a:t>Anhedonia</a:t>
            </a:r>
            <a:r>
              <a:rPr lang="pl-PL" dirty="0"/>
              <a:t> – niemożność odczuwania przyjemności, wiąże się z zaprzestaniem podejmowania aktywności dających uprzednio przyjemność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57661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77E733-287E-BE46-B102-B2DB8BEF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Afekt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846AD-5848-5A4C-AE3B-4E8B113B8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Obserwowana przez badającego ekspresja stanu emocjonalnego, niekiedy niezgodna z opisem emocji przedstawionym przez doświadczającego.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2192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37569A-58B8-B542-BD12-C20A2C4DB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Afekt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039176-48D7-2046-B35E-34740847A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/>
          <a:lstStyle/>
          <a:p>
            <a:r>
              <a:rPr lang="pl-PL" b="1" dirty="0"/>
              <a:t>Dostosowany</a:t>
            </a:r>
            <a:r>
              <a:rPr lang="pl-PL" dirty="0"/>
              <a:t> – ekspresja emocji żywa, adekwatna do sytuacji, prawidłowo modulowana</a:t>
            </a:r>
          </a:p>
          <a:p>
            <a:r>
              <a:rPr lang="pl-PL" b="1" dirty="0"/>
              <a:t>Niedostosowany</a:t>
            </a:r>
            <a:r>
              <a:rPr lang="pl-PL" dirty="0"/>
              <a:t> – </a:t>
            </a:r>
            <a:r>
              <a:rPr lang="pl-PL" b="1" dirty="0"/>
              <a:t>paratymia </a:t>
            </a:r>
            <a:r>
              <a:rPr lang="pl-PL" dirty="0"/>
              <a:t>(brak spójności między przeżyciami a emocjami), paramimia (brak spójności między przeżyciami a ekspresją), </a:t>
            </a:r>
            <a:r>
              <a:rPr lang="pl-PL" b="1" dirty="0"/>
              <a:t>ambiwalencja</a:t>
            </a:r>
            <a:r>
              <a:rPr lang="pl-PL" dirty="0"/>
              <a:t> uczuciowa (jednoczesne doświadczanie przeciwstawnych stanów emocjonalnych)</a:t>
            </a:r>
          </a:p>
          <a:p>
            <a:r>
              <a:rPr lang="pl-PL" b="1" dirty="0"/>
              <a:t>Zobojętnienie</a:t>
            </a:r>
            <a:r>
              <a:rPr lang="pl-PL" dirty="0"/>
              <a:t>, </a:t>
            </a:r>
            <a:r>
              <a:rPr lang="pl-PL" b="1" dirty="0"/>
              <a:t>stępienie</a:t>
            </a:r>
            <a:r>
              <a:rPr lang="pl-PL" dirty="0"/>
              <a:t> uczuciowe – poczucie „braku emocji”, obserwowane jako osłabienie ekspresji i modulacji emocji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1385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77E733-287E-BE46-B102-B2DB8BEF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Afekt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846AD-5848-5A4C-AE3B-4E8B113B8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Spłycenie uczuciowe (sztywność</a:t>
            </a:r>
            <a:r>
              <a:rPr lang="pl-PL" dirty="0"/>
              <a:t>, </a:t>
            </a:r>
            <a:r>
              <a:rPr lang="pl-PL" b="1" dirty="0"/>
              <a:t>bladość)</a:t>
            </a:r>
            <a:r>
              <a:rPr lang="pl-PL" dirty="0"/>
              <a:t> – brak współdźwięczenia emocjonalnego z otoczeniem – ekspresja emocji osłabiona lub jej brak, w związku z tym zwykle niedostosowana do sytuacji i nieprawidłowo modulowana – typowe dla zaburzeń schizofrenicznych</a:t>
            </a:r>
          </a:p>
          <a:p>
            <a:r>
              <a:rPr lang="pl-PL" b="1" dirty="0"/>
              <a:t>Labilność</a:t>
            </a:r>
            <a:r>
              <a:rPr lang="pl-PL" dirty="0"/>
              <a:t> – niemożność dłuższego utrzymania ekspresji emocji, łatwa zmiana ekspresji emocji bez zmiany nastroju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283EA-6EB0-9640-A13C-D25E935ED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Świadomość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BC6DF7-55DC-7C47-9956-914FEE06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22667"/>
            <a:ext cx="9000605" cy="410350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W rozumieniu biologicznym – zdolność organizmów żywych do odbierania, rejestrowania zintegrowanego przetwarzania informacji, celowego reagowania na bodźce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Jest to optymalny stan aktywacji ośrodkowego układu nerwowego umożliwiający orientację co do własnej osoby i w otoczeniu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Orientacja co do własnej osoby pozwala rozpoznawać własne procesy psychiczne umożliwiając samokontrolę i plastyczną zmianę zachowania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Wstępną ocenę stanu świadomości przeprowadza się poprzez pytania o orientacje w czasie, otoczeniu oraz co do własnej osoby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75232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95A2C7-349C-624C-82D4-BD612EA7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Lęk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FF2426-A86F-A745-BB67-EE36FCF7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Negatywny stan emocjonalny związany z nieznanym, nieokreślonym zagrożeniem zewnętrznym lub wewnętrznym. Składowe: psychiczna, ruchowa, autonomiczna.</a:t>
            </a:r>
          </a:p>
          <a:p>
            <a:r>
              <a:rPr lang="pl-PL" sz="1600" b="1" dirty="0"/>
              <a:t>Uogólniony </a:t>
            </a:r>
            <a:r>
              <a:rPr lang="pl-PL" sz="1600" dirty="0"/>
              <a:t>(</a:t>
            </a:r>
            <a:r>
              <a:rPr lang="pl-PL" sz="1600" dirty="0" err="1"/>
              <a:t>wolnopłynący</a:t>
            </a:r>
            <a:r>
              <a:rPr lang="pl-PL" sz="1600" dirty="0"/>
              <a:t>) – uczucie utrzymującego się niepokoju o mało zmieniającej się intensywności</a:t>
            </a:r>
          </a:p>
          <a:p>
            <a:pPr lvl="2" indent="0">
              <a:buNone/>
            </a:pPr>
            <a:r>
              <a:rPr lang="pl-PL" sz="1600" b="1" i="0" dirty="0"/>
              <a:t>Napadowy</a:t>
            </a:r>
            <a:r>
              <a:rPr lang="pl-PL" sz="1600" i="0" dirty="0"/>
              <a:t> – z poczuciem przerażenia (obawa przed śmiercią lub „zwariowaniem”) oraz z silnymi objawami wegetatywnymi</a:t>
            </a:r>
          </a:p>
          <a:p>
            <a:pPr lvl="2" indent="0">
              <a:buNone/>
            </a:pPr>
            <a:r>
              <a:rPr lang="pl-PL" sz="1600" i="0" dirty="0"/>
              <a:t>W postaci </a:t>
            </a:r>
            <a:r>
              <a:rPr lang="pl-PL" sz="1600" b="1" i="0" dirty="0"/>
              <a:t>fobii</a:t>
            </a:r>
            <a:r>
              <a:rPr lang="pl-PL" sz="1600" i="0" dirty="0"/>
              <a:t> – unikanie sytuacji wywołujących lęk, kojarzonych z wystąpieniem lęku w przeszłości (lęk antycypacyjny)</a:t>
            </a:r>
            <a:endParaRPr lang="pl-PL" sz="1600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707606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8F906F-6895-6648-93FD-EADC3197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Napęd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A7D503-6518-6941-B2E1-EC7D6FB96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rmAutofit/>
          </a:bodyPr>
          <a:lstStyle/>
          <a:p>
            <a:r>
              <a:rPr lang="pl-PL" sz="1600" dirty="0"/>
              <a:t>Odzwierciedla aktywność, żywotność, energię, gotowość do działania i reagowania, zainteresowanie otaczającą rzeczywistością, pozwalające na zapoczątkowanie i utrzymanie aktywności celowej.</a:t>
            </a:r>
          </a:p>
          <a:p>
            <a:r>
              <a:rPr lang="pl-PL" sz="1600" b="1" dirty="0"/>
              <a:t>Zwiększony/zmniejszony </a:t>
            </a:r>
            <a:r>
              <a:rPr lang="pl-PL" sz="1600" dirty="0"/>
              <a:t>– przejawiający się w postaci aktywności ruchowej, impulsywnej i intencjonalnej</a:t>
            </a:r>
          </a:p>
          <a:p>
            <a:r>
              <a:rPr lang="pl-PL" sz="1600" b="1" dirty="0"/>
              <a:t>Spowolnienie/zahamowanie </a:t>
            </a:r>
            <a:r>
              <a:rPr lang="pl-PL" sz="1600" dirty="0"/>
              <a:t>ruchowe – zmniejszenie szybkości i ograniczenie zmienności aktywności motorycznej – aż do stanu </a:t>
            </a:r>
            <a:r>
              <a:rPr lang="pl-PL" sz="1600" b="1" dirty="0"/>
              <a:t>stuporu (osłupienia)</a:t>
            </a:r>
            <a:r>
              <a:rPr lang="pl-PL" sz="1600" dirty="0"/>
              <a:t>. </a:t>
            </a:r>
            <a:r>
              <a:rPr lang="pl-PL" sz="1600" b="1" dirty="0"/>
              <a:t>Stupor </a:t>
            </a:r>
            <a:r>
              <a:rPr lang="pl-PL" sz="1600" dirty="0"/>
              <a:t>może być składową zespołów katatonicznych, zaburzeń depresyjnych, organicznych.</a:t>
            </a:r>
          </a:p>
          <a:p>
            <a:endParaRPr lang="pl-PL" sz="1600" dirty="0"/>
          </a:p>
          <a:p>
            <a:endParaRPr lang="pl-PL" sz="1600" dirty="0"/>
          </a:p>
          <a:p>
            <a:endParaRPr lang="pl-PL" sz="1600" dirty="0"/>
          </a:p>
          <a:p>
            <a:endParaRPr lang="pl-PL" sz="1600" dirty="0"/>
          </a:p>
          <a:p>
            <a:endParaRPr lang="pl-PL" sz="1600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264036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97BEE-966B-2042-911F-C9E593CF4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Napęd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5967E7-9077-AE43-8E9A-9A4CFB6B4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1600" b="1" dirty="0"/>
              <a:t>Apatia, Abulia </a:t>
            </a:r>
            <a:r>
              <a:rPr lang="pl-PL" sz="1600" dirty="0"/>
              <a:t>– poczucie „braku emocji”, odczucie niezdolności przeżywania emocji skutkujący ograniczeniem lub zahamowaniem aktywności intencjonalnej</a:t>
            </a:r>
            <a:endParaRPr lang="pl-PL" sz="1600" b="1" dirty="0"/>
          </a:p>
          <a:p>
            <a:r>
              <a:rPr lang="pl-PL" sz="1600" b="1" dirty="0"/>
              <a:t>Przyspieszenie/pobudzenie </a:t>
            </a:r>
            <a:r>
              <a:rPr lang="pl-PL" sz="1600" dirty="0"/>
              <a:t>ruchowe</a:t>
            </a:r>
          </a:p>
          <a:p>
            <a:r>
              <a:rPr lang="pl-PL" sz="1600" dirty="0"/>
              <a:t>Ruchy </a:t>
            </a:r>
            <a:r>
              <a:rPr lang="pl-PL" sz="1600" b="1" dirty="0"/>
              <a:t>mimowolne</a:t>
            </a:r>
          </a:p>
          <a:p>
            <a:r>
              <a:rPr lang="pl-PL" sz="1600" dirty="0"/>
              <a:t>Ruchy</a:t>
            </a:r>
            <a:r>
              <a:rPr lang="pl-PL" sz="1600" b="1" dirty="0"/>
              <a:t> powtarzające się </a:t>
            </a:r>
            <a:r>
              <a:rPr lang="pl-PL" sz="1600" dirty="0"/>
              <a:t>(stereotypie, perseweracje)</a:t>
            </a:r>
          </a:p>
          <a:p>
            <a:r>
              <a:rPr lang="pl-PL" sz="1600" b="1" dirty="0"/>
              <a:t>Natrętne czynności </a:t>
            </a:r>
            <a:r>
              <a:rPr lang="pl-PL" sz="1600" dirty="0"/>
              <a:t>(kompulsje)</a:t>
            </a:r>
          </a:p>
          <a:p>
            <a:r>
              <a:rPr lang="pl-PL" sz="1600" b="1" dirty="0" err="1"/>
              <a:t>Parakinezy</a:t>
            </a:r>
            <a:r>
              <a:rPr lang="pl-PL" sz="1600" dirty="0"/>
              <a:t> – katalepsja, zastyganie, giętkość woskowa, objawy echa, automatyzm nakazowy, negatywizm</a:t>
            </a:r>
          </a:p>
        </p:txBody>
      </p:sp>
    </p:spTree>
    <p:extLst>
      <p:ext uri="{BB962C8B-B14F-4D97-AF65-F5344CB8AC3E}">
        <p14:creationId xmlns:p14="http://schemas.microsoft.com/office/powerpoint/2010/main" val="16426414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D9032-8C01-4C40-B0DB-147C588E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807990"/>
            <a:ext cx="8770571" cy="1345269"/>
          </a:xfrm>
        </p:spPr>
        <p:txBody>
          <a:bodyPr/>
          <a:lstStyle/>
          <a:p>
            <a:pPr algn="ctr"/>
            <a:r>
              <a:rPr lang="pl-PL" dirty="0"/>
              <a:t>Uwaga</a:t>
            </a:r>
          </a:p>
        </p:txBody>
      </p:sp>
    </p:spTree>
    <p:extLst>
      <p:ext uri="{BB962C8B-B14F-4D97-AF65-F5344CB8AC3E}">
        <p14:creationId xmlns:p14="http://schemas.microsoft.com/office/powerpoint/2010/main" val="24669898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BEA517C-EAFE-B545-826F-B602D8AAB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39" y="840253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>
                <a:solidFill>
                  <a:schemeClr val="tx1"/>
                </a:solidFill>
              </a:rPr>
              <a:t>Definicja pojęcia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85BEF24-40FA-6140-8578-C99D3A392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240" y="2312276"/>
            <a:ext cx="8770571" cy="3787310"/>
          </a:xfrm>
        </p:spPr>
        <p:txBody>
          <a:bodyPr>
            <a:noAutofit/>
          </a:bodyPr>
          <a:lstStyle/>
          <a:p>
            <a:r>
              <a:rPr lang="pl-PL" altLang="pl-PL" sz="1600" dirty="0"/>
              <a:t>Mechanizm redukcji nadmiaru informacji:</a:t>
            </a:r>
            <a:endParaRPr lang="pl-PL" alt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sz="1600" dirty="0"/>
              <a:t>spostrzegamy tylko część docierających bodźców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alt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sz="1600" dirty="0"/>
              <a:t>przypominamy sobie tylko część informacji zakodowanych w pamięci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alt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sz="1600" dirty="0"/>
              <a:t>uruchamiamy tylko jeden z możliwych procesów myślowych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altLang="pl-PL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sz="1600" dirty="0"/>
              <a:t>wykonujemy tylko jedną z możliwych reakcji</a:t>
            </a:r>
          </a:p>
          <a:p>
            <a:endParaRPr lang="pl-PL" altLang="pl-PL" sz="16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830C89F-F67D-374B-AC3A-699564EEF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1038917"/>
            <a:ext cx="6096000" cy="1143000"/>
          </a:xfrm>
        </p:spPr>
        <p:txBody>
          <a:bodyPr>
            <a:normAutofit/>
          </a:bodyPr>
          <a:lstStyle/>
          <a:p>
            <a:r>
              <a:rPr lang="pl-PL" altLang="pl-PL" dirty="0"/>
              <a:t>Funkcje uwagi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335379C-5D67-9640-ABB5-B306E07A7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199" y="2355926"/>
            <a:ext cx="7620000" cy="3958814"/>
          </a:xfrm>
        </p:spPr>
        <p:txBody>
          <a:bodyPr>
            <a:normAutofit/>
          </a:bodyPr>
          <a:lstStyle/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pl-PL" altLang="pl-PL" i="0" dirty="0"/>
              <a:t>Selektywność (koncentracja, ogniskowanie) – wybór pewnych elementów pola percepcji kosztem innych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pl-PL" altLang="pl-PL" i="0" dirty="0"/>
          </a:p>
          <a:p>
            <a:pPr marL="1371600" lvl="2" indent="-457200">
              <a:lnSpc>
                <a:spcPct val="90000"/>
              </a:lnSpc>
              <a:buNone/>
            </a:pPr>
            <a:r>
              <a:rPr lang="pl-PL" altLang="pl-PL" i="0" dirty="0"/>
              <a:t>2.	Trwałość – zdolność do utrzymania uwagi w pewnym zakresie, na pewnym przedmiocie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pl-PL" altLang="pl-PL" i="0" dirty="0"/>
          </a:p>
          <a:p>
            <a:pPr marL="1371600" lvl="2" indent="-457200">
              <a:lnSpc>
                <a:spcPct val="90000"/>
              </a:lnSpc>
              <a:buNone/>
            </a:pPr>
            <a:r>
              <a:rPr lang="pl-PL" altLang="pl-PL" i="0" dirty="0"/>
              <a:t>3.	Przerzutność – zdolność do przenoszenia uwagi z jednego przedmiotu na drugi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pl-PL" altLang="pl-PL" i="0" dirty="0"/>
          </a:p>
          <a:p>
            <a:pPr marL="1371600" lvl="2" indent="-457200">
              <a:lnSpc>
                <a:spcPct val="90000"/>
              </a:lnSpc>
              <a:buNone/>
            </a:pPr>
            <a:r>
              <a:rPr lang="pl-PL" altLang="pl-PL" i="0" dirty="0"/>
              <a:t>4.	Podzielność – zdolność do szybkiego przełączania uwagi w celu jednoczesnego wykonywania kilku czynności</a:t>
            </a:r>
          </a:p>
          <a:p>
            <a:pPr marL="1371600" lvl="2" indent="-457200">
              <a:lnSpc>
                <a:spcPct val="90000"/>
              </a:lnSpc>
              <a:buNone/>
            </a:pPr>
            <a:endParaRPr lang="pl-PL" altLang="pl-PL" i="0" dirty="0"/>
          </a:p>
          <a:p>
            <a:pPr marL="1371600" lvl="2" indent="-457200">
              <a:lnSpc>
                <a:spcPct val="90000"/>
              </a:lnSpc>
              <a:buNone/>
            </a:pPr>
            <a:r>
              <a:rPr lang="pl-PL" altLang="pl-PL" i="0" dirty="0"/>
              <a:t>5.	Zakres – liczba elementów którą możemy objąć jednocześnie</a:t>
            </a:r>
          </a:p>
        </p:txBody>
      </p:sp>
      <p:sp>
        <p:nvSpPr>
          <p:cNvPr id="21508" name="AutoShape 4">
            <a:extLst>
              <a:ext uri="{FF2B5EF4-FFF2-40B4-BE49-F238E27FC236}">
                <a16:creationId xmlns:a16="http://schemas.microsoft.com/office/drawing/2014/main" id="{4ACD92FC-640D-2649-9AD2-F472A7ED6ACF}"/>
              </a:ext>
            </a:extLst>
          </p:cNvPr>
          <p:cNvSpPr>
            <a:spLocks/>
          </p:cNvSpPr>
          <p:nvPr/>
        </p:nvSpPr>
        <p:spPr bwMode="auto">
          <a:xfrm>
            <a:off x="3048000" y="2433462"/>
            <a:ext cx="674146" cy="1794297"/>
          </a:xfrm>
          <a:prstGeom prst="leftBrace">
            <a:avLst>
              <a:gd name="adj1" fmla="val 7083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E6FD0E26-C484-9E4D-A82D-7E6C87D3B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6" y="1535113"/>
            <a:ext cx="320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 altLang="pl-PL"/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E3C42492-0C42-CE49-8BB4-64382C76018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055167" y="2717640"/>
            <a:ext cx="46166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b="1" dirty="0"/>
              <a:t>Czujność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4EA5573-27D4-AC4B-A7C6-18FDAA329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39" y="807980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Zaburzenia funkcji uwagi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ACF2A80-3DD7-BF49-BD3D-6F4033724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pl-PL" altLang="pl-PL" sz="1600" dirty="0"/>
          </a:p>
          <a:p>
            <a:pPr>
              <a:buFontTx/>
              <a:buNone/>
            </a:pPr>
            <a:r>
              <a:rPr lang="pl-PL" altLang="pl-PL" sz="1600" dirty="0"/>
              <a:t>Trudno jest mówić o izolowanych zaburzeniach uwagi w kontekście klinicznym. Jest to zjawisko niespecyficzne, zwykle powiązane z zaburzeniami innych funkcji psychicznych (pamięci, myślenia, aktywności ruchowej).</a:t>
            </a:r>
          </a:p>
          <a:p>
            <a:endParaRPr lang="pl-PL" altLang="pl-PL" sz="1600" dirty="0"/>
          </a:p>
          <a:p>
            <a:endParaRPr lang="pl-PL" altLang="pl-PL" sz="16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122DEFF-82EF-5B4B-B6D8-A5E047555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39" y="797223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Zaburzenia funkcji uwagi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9DF35E0-D919-4947-85FD-C3F42E4D0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Nieuwaga/dekoncentracja – w różnym stopniu zaburzone są różne funkcje uwagi, zazwyczaj mamy do czynienia z zakłóceniem czujności uwagi (trwałość, przerzutność, selektywność)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Zaburzenia z towarzyszącymi urojeniami – nadmierne zogniskowanie na treściach urojeniowych – zaburzona podzielność i przerzutność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Zespół maniakalny – zwiększenie przerzutności i podzielności, ograniczona jest selektywność i trwałość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Zespół otępienny – trudności z przenoszeniem uwagi z jednego przedmiotu na drugi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Zaburzenia jakościowe i ilościowe świadomości – zaburzenia trwałości, przerzutności oraz zawężenie pola czy zakresu uwagi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altLang="pl-PL" sz="1400" dirty="0"/>
              <a:t>Wahania uwagi mogą być również wskaźnikiem zaburzeń innych czynności psychicznych – emocji, pamięci, myślenia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l-PL" altLang="pl-PL" sz="14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51DAD-D72F-8042-BBF5-C184370C9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Pamięć</a:t>
            </a:r>
          </a:p>
        </p:txBody>
      </p:sp>
    </p:spTree>
    <p:extLst>
      <p:ext uri="{BB962C8B-B14F-4D97-AF65-F5344CB8AC3E}">
        <p14:creationId xmlns:p14="http://schemas.microsoft.com/office/powerpoint/2010/main" val="26301854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887F2D2-8745-7D40-9800-681E91137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984325"/>
            <a:ext cx="8229600" cy="1143000"/>
          </a:xfrm>
        </p:spPr>
        <p:txBody>
          <a:bodyPr/>
          <a:lstStyle/>
          <a:p>
            <a:r>
              <a:rPr lang="pl-PL" altLang="pl-PL" dirty="0"/>
              <a:t>Definicja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14FFA34-9B03-9649-AA39-A10B74452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240" y="2312276"/>
            <a:ext cx="9084928" cy="365150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altLang="pl-PL" sz="2400" dirty="0"/>
              <a:t>Czynność poznawcza umożliwiająca chwilowe lub trwałe zachowanie (zapamiętywanie), przechowywanie (magazynowanie), </a:t>
            </a:r>
            <a:br>
              <a:rPr lang="pl-PL" altLang="pl-PL" sz="2400" dirty="0"/>
            </a:br>
            <a:r>
              <a:rPr lang="pl-PL" altLang="pl-PL" sz="2400" dirty="0"/>
              <a:t>jak również odtwarzanie (przypominanie) informacji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FA6FA9-1D53-1D49-86E5-70FA2BE2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- 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F02784-71A3-5C41-BE88-BA80CEB34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870" y="2284228"/>
            <a:ext cx="8770571" cy="4217616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sz="1600" dirty="0"/>
              <a:t>Perspektywa nozologiczna: zaburzenie (choroba) psychiczna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pl-PL" sz="1600" dirty="0"/>
          </a:p>
          <a:p>
            <a:pPr marL="2857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Stwierdzona dysfunkcja zakłóca indywidualne funkcjonowanie i adaptację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Związana jest z cierpieniem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Motywuje osobę lub jej otoczenie do poszukiwania pomocy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pl-PL" sz="1600" dirty="0"/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sz="1600" dirty="0"/>
              <a:t>Perspektywa normatywna: zjawiska odbiegające od uznawanych norm</a:t>
            </a:r>
          </a:p>
        </p:txBody>
      </p:sp>
    </p:spTree>
    <p:extLst>
      <p:ext uri="{BB962C8B-B14F-4D97-AF65-F5344CB8AC3E}">
        <p14:creationId xmlns:p14="http://schemas.microsoft.com/office/powerpoint/2010/main" val="7956090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99668C4-432F-2943-AD84-F884681FC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40" y="818750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Klasyfikacja pamięci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FED0678-CE24-B848-AD59-31A862A55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240" y="2312275"/>
            <a:ext cx="8770571" cy="4002463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r>
              <a:rPr lang="pl-PL" altLang="pl-PL" sz="1600" dirty="0"/>
              <a:t>W zależności od czasu przechowywania:</a:t>
            </a:r>
          </a:p>
          <a:p>
            <a:pPr marL="609600" indent="-609600">
              <a:lnSpc>
                <a:spcPct val="90000"/>
              </a:lnSpc>
            </a:pPr>
            <a:endParaRPr lang="pl-PL" altLang="pl-PL" sz="1600" dirty="0"/>
          </a:p>
          <a:p>
            <a:pPr marL="609600" indent="-609600">
              <a:lnSpc>
                <a:spcPct val="90000"/>
              </a:lnSpc>
            </a:pPr>
            <a:r>
              <a:rPr lang="pl-PL" altLang="pl-PL" sz="1600" b="1" dirty="0"/>
              <a:t>Ultrakrótka (sensoryczna) </a:t>
            </a:r>
            <a:r>
              <a:rPr lang="pl-PL" altLang="pl-PL" sz="1600" dirty="0"/>
              <a:t>– przechowywanie 0,5 - 1 sekundy, specyficzna dla modalności, większa pojemność niż pamięci krótkotrwałej, raczej informacje o fizycznych parametrach bodźców</a:t>
            </a:r>
          </a:p>
          <a:p>
            <a:pPr marL="609600" indent="-609600">
              <a:lnSpc>
                <a:spcPct val="90000"/>
              </a:lnSpc>
            </a:pPr>
            <a:endParaRPr lang="pl-PL" altLang="pl-PL" sz="1600" dirty="0"/>
          </a:p>
          <a:p>
            <a:pPr marL="609600" indent="-609600">
              <a:lnSpc>
                <a:spcPct val="90000"/>
              </a:lnSpc>
            </a:pPr>
            <a:r>
              <a:rPr lang="pl-PL" altLang="pl-PL" sz="1600" b="1" dirty="0"/>
              <a:t>Krótkotrwała (operacyjna)</a:t>
            </a:r>
            <a:r>
              <a:rPr lang="pl-PL" altLang="pl-PL" sz="1600" dirty="0"/>
              <a:t> – przechowywanie przez kilka do kilkunastu sekund, możliwe wydłużenie dzięki powtórkom wewnętrznym, pojemność do 7+/-2 elementy, kod głównie akustyczny i wzrokowy</a:t>
            </a:r>
          </a:p>
          <a:p>
            <a:pPr marL="609600" indent="-609600">
              <a:lnSpc>
                <a:spcPct val="90000"/>
              </a:lnSpc>
            </a:pPr>
            <a:endParaRPr lang="pl-PL" altLang="pl-PL" sz="1600" dirty="0"/>
          </a:p>
          <a:p>
            <a:pPr marL="609600" indent="-609600">
              <a:lnSpc>
                <a:spcPct val="90000"/>
              </a:lnSpc>
            </a:pPr>
            <a:r>
              <a:rPr lang="pl-PL" altLang="pl-PL" sz="1600" b="1" dirty="0"/>
              <a:t>Trwała</a:t>
            </a:r>
            <a:r>
              <a:rPr lang="pl-PL" altLang="pl-PL" sz="1600" dirty="0"/>
              <a:t> – czas przechowywania praktycznie nieograniczony, uzupełniana, modyfikowana, pojemność praktycznie nieograniczona, kod głównie semantyczny</a:t>
            </a:r>
          </a:p>
          <a:p>
            <a:pPr marL="2209800" lvl="4" indent="-381000">
              <a:lnSpc>
                <a:spcPct val="90000"/>
              </a:lnSpc>
              <a:buFont typeface="Symbol" pitchFamily="2" charset="2"/>
              <a:buChar char=""/>
            </a:pPr>
            <a:endParaRPr lang="pl-PL" altLang="pl-PL" sz="1600" dirty="0"/>
          </a:p>
          <a:p>
            <a:pPr marL="2209800" lvl="4" indent="-381000">
              <a:lnSpc>
                <a:spcPct val="90000"/>
              </a:lnSpc>
              <a:buFont typeface="Symbol" pitchFamily="2" charset="2"/>
              <a:buChar char=""/>
            </a:pPr>
            <a:endParaRPr lang="pl-PL" altLang="pl-PL" sz="1600" dirty="0"/>
          </a:p>
          <a:p>
            <a:pPr marL="2209800" lvl="4" indent="-381000">
              <a:lnSpc>
                <a:spcPct val="90000"/>
              </a:lnSpc>
              <a:buFontTx/>
              <a:buChar char="•"/>
            </a:pPr>
            <a:endParaRPr lang="pl-PL" altLang="pl-PL" sz="1600" dirty="0"/>
          </a:p>
          <a:p>
            <a:pPr marL="609600" indent="-609600">
              <a:lnSpc>
                <a:spcPct val="90000"/>
              </a:lnSpc>
            </a:pPr>
            <a:endParaRPr lang="pl-PL" altLang="pl-PL" sz="16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335960D-9152-DE45-B54D-E08921D81E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40" y="829508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Klasyfikacja pamięci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0A93D0E-A7FD-6B47-93C8-C99AEE808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altLang="pl-PL" sz="1600" dirty="0"/>
              <a:t>Ze względu na formy przechowywania i mechanizmy wydobycia</a:t>
            </a:r>
          </a:p>
          <a:p>
            <a:pPr>
              <a:buFontTx/>
              <a:buNone/>
            </a:pPr>
            <a:endParaRPr lang="pl-PL" altLang="pl-PL" sz="1400" dirty="0"/>
          </a:p>
          <a:p>
            <a:pPr lvl="2">
              <a:buFontTx/>
              <a:buNone/>
            </a:pPr>
            <a:r>
              <a:rPr lang="pl-PL" altLang="pl-PL" sz="1600" b="1" i="0" dirty="0">
                <a:solidFill>
                  <a:srgbClr val="000000"/>
                </a:solidFill>
                <a:cs typeface="Times New Roman" panose="02020603050405020304" pitchFamily="18" charset="0"/>
              </a:rPr>
              <a:t>Deklaratywna</a:t>
            </a:r>
            <a:r>
              <a:rPr lang="pl-PL" altLang="pl-PL" sz="1600" i="0" dirty="0">
                <a:solidFill>
                  <a:srgbClr val="000000"/>
                </a:solidFill>
                <a:cs typeface="Times New Roman" panose="02020603050405020304" pitchFamily="18" charset="0"/>
              </a:rPr>
              <a:t> – informacje dost</a:t>
            </a:r>
            <a:r>
              <a:rPr lang="pl-PL" altLang="pl-PL" sz="1600" i="0" dirty="0">
                <a:solidFill>
                  <a:srgbClr val="000000"/>
                </a:solidFill>
              </a:rPr>
              <a:t>ę</a:t>
            </a:r>
            <a:r>
              <a:rPr lang="pl-PL" altLang="pl-PL" sz="1600" i="0" dirty="0">
                <a:solidFill>
                  <a:srgbClr val="000000"/>
                </a:solidFill>
                <a:cs typeface="Times New Roman" panose="02020603050405020304" pitchFamily="18" charset="0"/>
              </a:rPr>
              <a:t>pne </a:t>
            </a:r>
            <a:r>
              <a:rPr lang="pl-PL" altLang="pl-PL" sz="1600" i="0" dirty="0">
                <a:solidFill>
                  <a:srgbClr val="000000"/>
                </a:solidFill>
              </a:rPr>
              <a:t>ś</a:t>
            </a:r>
            <a:r>
              <a:rPr lang="pl-PL" altLang="pl-PL" sz="1600" i="0" dirty="0">
                <a:solidFill>
                  <a:srgbClr val="000000"/>
                </a:solidFill>
                <a:cs typeface="Times New Roman" panose="02020603050405020304" pitchFamily="18" charset="0"/>
              </a:rPr>
              <a:t>wiadomo</a:t>
            </a:r>
            <a:r>
              <a:rPr lang="pl-PL" altLang="pl-PL" sz="1600" i="0" dirty="0">
                <a:solidFill>
                  <a:srgbClr val="000000"/>
                </a:solidFill>
              </a:rPr>
              <a:t>ś</a:t>
            </a:r>
            <a:r>
              <a:rPr lang="pl-PL" altLang="pl-PL" sz="1600" i="0" dirty="0">
                <a:solidFill>
                  <a:srgbClr val="000000"/>
                </a:solidFill>
                <a:cs typeface="Times New Roman" panose="02020603050405020304" pitchFamily="18" charset="0"/>
              </a:rPr>
              <a:t>ci, mo</a:t>
            </a:r>
            <a:r>
              <a:rPr lang="pl-PL" altLang="pl-PL" sz="1600" i="0" dirty="0">
                <a:solidFill>
                  <a:srgbClr val="000000"/>
                </a:solidFill>
              </a:rPr>
              <a:t>ż</a:t>
            </a:r>
            <a:r>
              <a:rPr lang="pl-PL" altLang="pl-PL" sz="1600" i="0" dirty="0">
                <a:solidFill>
                  <a:srgbClr val="000000"/>
                </a:solidFill>
                <a:cs typeface="Times New Roman" panose="02020603050405020304" pitchFamily="18" charset="0"/>
              </a:rPr>
              <a:t>liwe do zwerbalizowania, większy udział struktur korowych</a:t>
            </a:r>
            <a:endParaRPr lang="pl-PL" altLang="pl-PL" sz="1600" i="0" dirty="0"/>
          </a:p>
          <a:p>
            <a:pPr lvl="2" indent="0">
              <a:buNone/>
            </a:pPr>
            <a:endParaRPr lang="pl-PL" altLang="pl-PL" i="0" dirty="0"/>
          </a:p>
          <a:p>
            <a:pPr lvl="2">
              <a:buFont typeface="Symbol" pitchFamily="2" charset="2"/>
              <a:buNone/>
            </a:pPr>
            <a:r>
              <a:rPr lang="pl-PL" altLang="pl-PL" sz="1600" b="1" i="0" dirty="0"/>
              <a:t>Niedeklaratywna</a:t>
            </a:r>
            <a:r>
              <a:rPr lang="pl-PL" altLang="pl-PL" sz="1600" i="0" dirty="0"/>
              <a:t> – pamięć ukryta, nieuświadamiana, zawiera wzorce umiejętności percepcyjnych (proceduralna), uczestniczy w procesach torowania, warunkowania, habituacji. Gromadzona prawdopodobnie od urodzenia, z większym udziałem struktur podkorowych </a:t>
            </a:r>
          </a:p>
          <a:p>
            <a:pPr lvl="2"/>
            <a:endParaRPr lang="pl-PL" altLang="pl-PL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71244C8-54C0-C542-B6F7-81340D277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40" y="829508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Klasyfikacja pamięci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9ACF17B-8B93-E64D-B414-7A504022A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altLang="pl-PL" sz="1600" dirty="0"/>
              <a:t>Ze względu na format przechowywanych informacji:</a:t>
            </a:r>
          </a:p>
          <a:p>
            <a:pPr>
              <a:buFontTx/>
              <a:buNone/>
            </a:pPr>
            <a:endParaRPr lang="pl-PL" altLang="pl-PL" sz="1400" b="1" dirty="0"/>
          </a:p>
          <a:p>
            <a:pPr lvl="2">
              <a:buFontTx/>
              <a:buNone/>
            </a:pPr>
            <a:r>
              <a:rPr lang="pl-PL" altLang="pl-PL" sz="1600" b="1" dirty="0"/>
              <a:t>Semantyczna</a:t>
            </a:r>
            <a:r>
              <a:rPr lang="pl-PL" altLang="pl-PL" sz="1600" dirty="0"/>
              <a:t> (wiem) – Idee, pojęcia jako wynik rozumienia faktów i zjawisk, organizacja pojęciowa, odniesienie do świata, składająca się na wykształcenie ogólne.</a:t>
            </a:r>
            <a:endParaRPr lang="pl-PL" altLang="pl-PL" sz="1600" b="1" dirty="0"/>
          </a:p>
          <a:p>
            <a:pPr lvl="2">
              <a:buFontTx/>
              <a:buNone/>
            </a:pPr>
            <a:r>
              <a:rPr lang="pl-PL" altLang="pl-PL" sz="1600" b="1" dirty="0"/>
              <a:t>Epizodyczna</a:t>
            </a:r>
            <a:r>
              <a:rPr lang="pl-PL" altLang="pl-PL" sz="1600" dirty="0"/>
              <a:t> (pamiętam) – zdarzenia, epizody, których źródłem są  czyste doznania zmysłowe, organizacja czasowa, odniesienie do Ja, niewielkie znaczenie dla systemu wiedzy ogólnej.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D112409-D122-EF41-B811-7F133BA68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870805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Zaburzenia pamięci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E074759-D5BD-C341-AEDA-E86E09322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2216074"/>
            <a:ext cx="8686800" cy="4337125"/>
          </a:xfrm>
        </p:spPr>
        <p:txBody>
          <a:bodyPr>
            <a:noAutofit/>
          </a:bodyPr>
          <a:lstStyle/>
          <a:p>
            <a:pPr marL="609600" indent="-609600"/>
            <a:r>
              <a:rPr lang="pl-PL" altLang="pl-PL" sz="1600" b="1" dirty="0"/>
              <a:t>	</a:t>
            </a:r>
            <a:r>
              <a:rPr lang="pl-PL" altLang="pl-PL" sz="1600" dirty="0"/>
              <a:t>1. Ilościowe (</a:t>
            </a:r>
            <a:r>
              <a:rPr lang="pl-PL" altLang="pl-PL" sz="1600" dirty="0" err="1"/>
              <a:t>dysmnezje</a:t>
            </a:r>
            <a:r>
              <a:rPr lang="pl-PL" altLang="pl-PL" sz="1600" dirty="0"/>
              <a:t>)</a:t>
            </a:r>
          </a:p>
          <a:p>
            <a:pPr marL="1371600" lvl="2" indent="-457200"/>
            <a:r>
              <a:rPr lang="pl-PL" altLang="pl-PL" sz="1600" b="1" dirty="0"/>
              <a:t>hipermnezja</a:t>
            </a:r>
            <a:r>
              <a:rPr lang="pl-PL" altLang="pl-PL" sz="1600" dirty="0"/>
              <a:t> </a:t>
            </a:r>
          </a:p>
          <a:p>
            <a:pPr marL="1371600" lvl="2" indent="-457200"/>
            <a:r>
              <a:rPr lang="pl-PL" altLang="pl-PL" sz="1600" b="1" dirty="0"/>
              <a:t>amnezja</a:t>
            </a:r>
          </a:p>
          <a:p>
            <a:pPr marL="1371600" lvl="2" indent="-457200"/>
            <a:r>
              <a:rPr lang="pl-PL" altLang="pl-PL" sz="1600" b="1" dirty="0" err="1"/>
              <a:t>hipomnezja</a:t>
            </a:r>
            <a:r>
              <a:rPr lang="pl-PL" altLang="pl-PL" sz="1600" b="1" dirty="0"/>
              <a:t> </a:t>
            </a:r>
          </a:p>
          <a:p>
            <a:pPr marL="1371600" lvl="2" indent="-457200"/>
            <a:r>
              <a:rPr lang="pl-PL" altLang="pl-PL" sz="1600" b="1" dirty="0" err="1"/>
              <a:t>ekmnezja</a:t>
            </a:r>
            <a:r>
              <a:rPr lang="pl-PL" altLang="pl-PL" sz="1600" b="1" dirty="0"/>
              <a:t> </a:t>
            </a:r>
          </a:p>
          <a:p>
            <a:pPr marL="609600" indent="-609600"/>
            <a:r>
              <a:rPr lang="pl-PL" altLang="pl-PL" sz="1600" b="1" dirty="0"/>
              <a:t>	</a:t>
            </a:r>
            <a:r>
              <a:rPr lang="pl-PL" altLang="pl-PL" sz="1600" dirty="0"/>
              <a:t>2. Jakościowe (paramnezje)</a:t>
            </a:r>
          </a:p>
          <a:p>
            <a:pPr marL="1371600" lvl="2" indent="-457200"/>
            <a:r>
              <a:rPr lang="pl-PL" altLang="pl-PL" sz="1600" b="1" dirty="0" err="1"/>
              <a:t>allomnezje</a:t>
            </a:r>
            <a:r>
              <a:rPr lang="pl-PL" altLang="pl-PL" sz="1600" dirty="0"/>
              <a:t> (wspomnienia zniekształcone) </a:t>
            </a:r>
          </a:p>
          <a:p>
            <a:pPr marL="1371600" lvl="2" indent="-457200"/>
            <a:r>
              <a:rPr lang="pl-PL" altLang="pl-PL" sz="1600" b="1" dirty="0" err="1"/>
              <a:t>pseudomnezje</a:t>
            </a:r>
            <a:r>
              <a:rPr lang="pl-PL" altLang="pl-PL" sz="1600" dirty="0"/>
              <a:t> (wspomnienia rzekome)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5C32D97-1B56-244A-AA07-B8C295BF0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3600"/>
              <a:t>Ilościowe zaburzenia pamięci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6CCD99D-9E01-4243-8F24-116B40E21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240" y="2312276"/>
            <a:ext cx="8923087" cy="3651504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Tx/>
              <a:buNone/>
            </a:pPr>
            <a:r>
              <a:rPr lang="pl-PL" altLang="pl-PL" sz="1400" b="1" dirty="0"/>
              <a:t>1. hipermnezja</a:t>
            </a:r>
            <a:r>
              <a:rPr lang="pl-PL" altLang="pl-PL" sz="1400" dirty="0"/>
              <a:t> </a:t>
            </a:r>
            <a:r>
              <a:rPr lang="pl-PL" altLang="pl-PL" sz="1400" b="1" dirty="0"/>
              <a:t>–</a:t>
            </a:r>
            <a:r>
              <a:rPr lang="pl-PL" altLang="pl-PL" sz="1400" dirty="0"/>
              <a:t> zdolność do odtwarzania zwiększonej ilości wspomnień – substancje halucynogenne, ZSŚ, silne przeżycia, zespół hipomaniakalny</a:t>
            </a:r>
            <a:endParaRPr lang="pl-PL" altLang="pl-PL" sz="1400" b="1" dirty="0"/>
          </a:p>
          <a:p>
            <a:pPr lvl="1">
              <a:lnSpc>
                <a:spcPct val="150000"/>
              </a:lnSpc>
              <a:buFontTx/>
              <a:buNone/>
            </a:pPr>
            <a:r>
              <a:rPr lang="pl-PL" altLang="pl-PL" sz="1400" b="1" dirty="0"/>
              <a:t>2. amnezja – </a:t>
            </a:r>
            <a:r>
              <a:rPr lang="pl-PL" altLang="pl-PL" sz="1400" dirty="0"/>
              <a:t>dysfunkcja polegająca na niemożności przypomnienia sobie informacji. Podział ze względu na:</a:t>
            </a:r>
          </a:p>
          <a:p>
            <a:pPr lvl="2">
              <a:lnSpc>
                <a:spcPct val="150000"/>
              </a:lnSpc>
            </a:pPr>
            <a:r>
              <a:rPr lang="pl-PL" altLang="pl-PL" b="1" i="0" dirty="0"/>
              <a:t>stopień – </a:t>
            </a:r>
            <a:r>
              <a:rPr lang="pl-PL" altLang="pl-PL" i="0" dirty="0"/>
              <a:t>całkowita i fragmentaryczna</a:t>
            </a:r>
            <a:endParaRPr lang="pl-PL" altLang="pl-PL" b="1" i="0" dirty="0"/>
          </a:p>
          <a:p>
            <a:pPr lvl="2">
              <a:lnSpc>
                <a:spcPct val="150000"/>
              </a:lnSpc>
            </a:pPr>
            <a:r>
              <a:rPr lang="pl-PL" altLang="pl-PL" b="1" i="0" dirty="0"/>
              <a:t>zakres – </a:t>
            </a:r>
            <a:r>
              <a:rPr lang="pl-PL" altLang="pl-PL" i="0" dirty="0"/>
              <a:t>pełna (wszelkie wspomnienia), cząstkowa (składnik pamięci – zapamiętywanie; typ informacji – autobiograficzna, semantyczna, proceduralna; modalność)</a:t>
            </a:r>
            <a:endParaRPr lang="pl-PL" altLang="pl-PL" b="1" i="0" dirty="0"/>
          </a:p>
          <a:p>
            <a:pPr lvl="2">
              <a:lnSpc>
                <a:spcPct val="150000"/>
              </a:lnSpc>
            </a:pPr>
            <a:r>
              <a:rPr lang="pl-PL" altLang="pl-PL" b="1" i="0" dirty="0"/>
              <a:t>trwałość –</a:t>
            </a:r>
            <a:r>
              <a:rPr lang="pl-PL" altLang="pl-PL" i="0" dirty="0"/>
              <a:t> trwała i przemijająca</a:t>
            </a:r>
            <a:endParaRPr lang="pl-PL" altLang="pl-PL" b="1" i="0" dirty="0"/>
          </a:p>
          <a:p>
            <a:pPr lvl="2">
              <a:lnSpc>
                <a:spcPct val="150000"/>
              </a:lnSpc>
            </a:pPr>
            <a:r>
              <a:rPr lang="pl-PL" altLang="pl-PL" b="1" i="0" dirty="0"/>
              <a:t>faza –</a:t>
            </a:r>
            <a:r>
              <a:rPr lang="pl-PL" altLang="pl-PL" i="0" dirty="0"/>
              <a:t> krótkotrwała, długotrwała</a:t>
            </a:r>
            <a:endParaRPr lang="pl-PL" altLang="pl-PL" b="1" i="0" dirty="0"/>
          </a:p>
          <a:p>
            <a:pPr lvl="2">
              <a:lnSpc>
                <a:spcPct val="150000"/>
              </a:lnSpc>
            </a:pPr>
            <a:r>
              <a:rPr lang="pl-PL" altLang="pl-PL" b="1" i="0" dirty="0"/>
              <a:t>czasowy związek z utratą przytomności –</a:t>
            </a:r>
            <a:r>
              <a:rPr lang="pl-PL" altLang="pl-PL" i="0" dirty="0"/>
              <a:t> wsteczna, następcza, </a:t>
            </a:r>
            <a:r>
              <a:rPr lang="pl-PL" altLang="pl-PL" i="0" dirty="0" err="1"/>
              <a:t>śródczesna</a:t>
            </a:r>
            <a:r>
              <a:rPr lang="pl-PL" altLang="pl-PL" i="0" dirty="0"/>
              <a:t> 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pl-PL" altLang="pl-PL" sz="1600" b="1" i="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6BF570F-3388-6343-82FB-52C3DE103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40" y="807991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Ilościowe zaburzenia pamięci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0B627D-C036-0E4C-9048-3391BD69C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buFontTx/>
              <a:buNone/>
            </a:pPr>
            <a:r>
              <a:rPr lang="pl-PL" altLang="pl-PL" b="1" dirty="0"/>
              <a:t>3. </a:t>
            </a:r>
            <a:r>
              <a:rPr lang="pl-PL" altLang="pl-PL" b="1" dirty="0" err="1"/>
              <a:t>hipomnezja</a:t>
            </a:r>
            <a:r>
              <a:rPr lang="pl-PL" altLang="pl-PL" b="1" dirty="0"/>
              <a:t> – </a:t>
            </a:r>
            <a:r>
              <a:rPr lang="pl-PL" altLang="pl-PL" dirty="0"/>
              <a:t>zmniejszona zdolność do odtwarzania wspomnień </a:t>
            </a:r>
          </a:p>
          <a:p>
            <a:pPr lvl="1">
              <a:lnSpc>
                <a:spcPct val="150000"/>
              </a:lnSpc>
              <a:buFontTx/>
              <a:buNone/>
            </a:pPr>
            <a:endParaRPr lang="pl-PL" altLang="pl-PL" sz="1600" i="0" dirty="0"/>
          </a:p>
          <a:p>
            <a:pPr lvl="2">
              <a:lnSpc>
                <a:spcPct val="150000"/>
              </a:lnSpc>
            </a:pPr>
            <a:r>
              <a:rPr lang="pl-PL" altLang="pl-PL" sz="1600" i="0" dirty="0"/>
              <a:t>Czynnościowa - może dochodzić do przejściowych zaburzeń jak w depresji, zaburzeniach lękowych, reaktywnych czy dysocjacyjnych </a:t>
            </a:r>
          </a:p>
          <a:p>
            <a:pPr lvl="2">
              <a:lnSpc>
                <a:spcPct val="150000"/>
              </a:lnSpc>
            </a:pPr>
            <a:r>
              <a:rPr lang="pl-PL" altLang="pl-PL" sz="1600" i="0" dirty="0"/>
              <a:t>Trwała – proces otępienny</a:t>
            </a:r>
          </a:p>
          <a:p>
            <a:pPr lvl="1">
              <a:lnSpc>
                <a:spcPct val="150000"/>
              </a:lnSpc>
              <a:buFontTx/>
              <a:buNone/>
            </a:pPr>
            <a:endParaRPr lang="pl-PL" altLang="pl-PL" b="1" dirty="0"/>
          </a:p>
          <a:p>
            <a:pPr lvl="1">
              <a:lnSpc>
                <a:spcPct val="150000"/>
              </a:lnSpc>
              <a:buFontTx/>
              <a:buNone/>
            </a:pPr>
            <a:r>
              <a:rPr lang="pl-PL" altLang="pl-PL" b="1" dirty="0"/>
              <a:t>4. </a:t>
            </a:r>
            <a:r>
              <a:rPr lang="pl-PL" altLang="pl-PL" b="1" dirty="0" err="1"/>
              <a:t>ekmnezja</a:t>
            </a:r>
            <a:r>
              <a:rPr lang="pl-PL" altLang="pl-PL" b="1" dirty="0"/>
              <a:t> – </a:t>
            </a:r>
            <a:r>
              <a:rPr lang="pl-PL" altLang="pl-PL" dirty="0"/>
              <a:t>przeżywanie przeszłości jako teraźniejszości,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pl-PL" altLang="pl-PL" dirty="0"/>
              <a:t>	upośledzenie pamięci wydarzeń niedawnych.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D7F72B0-EFCF-7446-9FCA-00A39DF4D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40" y="807988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Jakościowe zaburzenia pamięci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88B58F2-6D56-184C-AC6A-BFAF61675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183802"/>
            <a:ext cx="8458200" cy="4140798"/>
          </a:xfrm>
        </p:spPr>
        <p:txBody>
          <a:bodyPr>
            <a:noAutofit/>
          </a:bodyPr>
          <a:lstStyle/>
          <a:p>
            <a:pPr lvl="1">
              <a:buFontTx/>
              <a:buNone/>
            </a:pPr>
            <a:r>
              <a:rPr lang="pl-PL" altLang="pl-PL" b="1" dirty="0" err="1"/>
              <a:t>Allomnezja</a:t>
            </a:r>
            <a:r>
              <a:rPr lang="pl-PL" altLang="pl-PL" b="1" dirty="0"/>
              <a:t> - </a:t>
            </a:r>
            <a:r>
              <a:rPr lang="pl-PL" altLang="pl-PL" dirty="0"/>
              <a:t>nieadekwatnie odtwarzana jest rzeczywista treść wspomnienia</a:t>
            </a:r>
            <a:endParaRPr lang="pl-PL" altLang="pl-PL" b="1" dirty="0"/>
          </a:p>
          <a:p>
            <a:pPr lvl="2"/>
            <a:r>
              <a:rPr lang="pl-PL" altLang="pl-PL" sz="1600" b="1" i="0" dirty="0"/>
              <a:t>Iluzje pamięci</a:t>
            </a:r>
            <a:r>
              <a:rPr lang="pl-PL" altLang="pl-PL" sz="1600" i="0" dirty="0"/>
              <a:t> – wspomnienia rzeczywiste lecz zniekształcone pod wpływem innych przeżyć, zwykle silnych emocji (fizjologicznych i chorobowych)</a:t>
            </a:r>
            <a:endParaRPr lang="pl-PL" altLang="pl-PL" sz="1600" b="1" i="0" dirty="0"/>
          </a:p>
          <a:p>
            <a:pPr lvl="2"/>
            <a:r>
              <a:rPr lang="pl-PL" altLang="pl-PL" sz="1600" b="1" i="0" dirty="0" err="1"/>
              <a:t>kryptomnezje</a:t>
            </a:r>
            <a:r>
              <a:rPr lang="pl-PL" altLang="pl-PL" sz="1600" i="0" dirty="0"/>
              <a:t> – nieświadomy plagiat, wspomnienie odtworzone bez świadomości, że jest to coś, co już osoba wie, co stanowi jego wspomnienie</a:t>
            </a:r>
            <a:endParaRPr lang="pl-PL" altLang="pl-PL" sz="1600" b="1" i="0" dirty="0"/>
          </a:p>
          <a:p>
            <a:pPr lvl="2"/>
            <a:r>
              <a:rPr lang="pl-PL" altLang="pl-PL" sz="1600" b="1" i="0" dirty="0"/>
              <a:t>złudy utożsamiające</a:t>
            </a:r>
            <a:r>
              <a:rPr lang="pl-PL" altLang="pl-PL" sz="1600" i="0" dirty="0"/>
              <a:t> – </a:t>
            </a:r>
            <a:r>
              <a:rPr lang="pl-PL" altLang="pl-PL" sz="1600" i="0" dirty="0" err="1"/>
              <a:t>deja</a:t>
            </a:r>
            <a:r>
              <a:rPr lang="pl-PL" altLang="pl-PL" sz="1600" i="0" dirty="0"/>
              <a:t> vu i zjawiska pokrewne</a:t>
            </a:r>
          </a:p>
          <a:p>
            <a:pPr lvl="1">
              <a:buFontTx/>
              <a:buNone/>
            </a:pPr>
            <a:r>
              <a:rPr lang="pl-PL" altLang="pl-PL" dirty="0"/>
              <a:t>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520FDB1-5502-5745-B955-2533EB3DE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239" y="808159"/>
            <a:ext cx="8770571" cy="1345269"/>
          </a:xfrm>
        </p:spPr>
        <p:txBody>
          <a:bodyPr>
            <a:normAutofit/>
          </a:bodyPr>
          <a:lstStyle/>
          <a:p>
            <a:r>
              <a:rPr lang="pl-PL" altLang="pl-PL" dirty="0"/>
              <a:t>Jakościowe zaburzenia pamięci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684E87E-12BA-EF43-89FA-7FE889964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  <a:buFontTx/>
              <a:buNone/>
            </a:pPr>
            <a:r>
              <a:rPr lang="pl-PL" altLang="pl-PL" b="1" dirty="0" err="1"/>
              <a:t>Pseudomnezja</a:t>
            </a:r>
            <a:r>
              <a:rPr lang="pl-PL" altLang="pl-PL" dirty="0"/>
              <a:t> – przywoływanie wspomnień, w przekonaniu tej osoby rzeczywistych, a faktycznie nie mających miejsca</a:t>
            </a:r>
          </a:p>
          <a:p>
            <a:pPr lvl="2" indent="0">
              <a:lnSpc>
                <a:spcPct val="150000"/>
              </a:lnSpc>
              <a:buNone/>
            </a:pPr>
            <a:endParaRPr lang="pl-PL" altLang="pl-PL" sz="1600" b="1" i="0" dirty="0"/>
          </a:p>
          <a:p>
            <a:pPr lvl="2">
              <a:lnSpc>
                <a:spcPct val="150000"/>
              </a:lnSpc>
            </a:pPr>
            <a:r>
              <a:rPr lang="pl-PL" altLang="pl-PL" sz="1600" b="1" i="0" dirty="0"/>
              <a:t>omamy pamięci</a:t>
            </a:r>
            <a:r>
              <a:rPr lang="pl-PL" altLang="pl-PL" sz="1600" i="0" dirty="0"/>
              <a:t> – fałszywe wspomnienia z sądem realizującym. Zafałszowane urojeniowo wspomnienia</a:t>
            </a:r>
          </a:p>
          <a:p>
            <a:pPr lvl="2" indent="0">
              <a:lnSpc>
                <a:spcPct val="150000"/>
              </a:lnSpc>
              <a:buNone/>
            </a:pPr>
            <a:endParaRPr lang="pl-PL" altLang="pl-PL" sz="1600" b="1" i="0" dirty="0"/>
          </a:p>
          <a:p>
            <a:pPr lvl="2">
              <a:lnSpc>
                <a:spcPct val="150000"/>
              </a:lnSpc>
            </a:pPr>
            <a:r>
              <a:rPr lang="pl-PL" altLang="pl-PL" sz="1600" b="1" i="0" dirty="0"/>
              <a:t>konfabulacje</a:t>
            </a:r>
            <a:r>
              <a:rPr lang="pl-PL" altLang="pl-PL" sz="1600" i="0" dirty="0"/>
              <a:t> – tworzenie fałszywych śladów pamięciowych współwystępujące zwykle z głębszymi zaburzeniami pamięci świeżej i wypełniających lukę pamięciową. Osoba nie ma intencji wprowadzania w błąd. </a:t>
            </a:r>
          </a:p>
          <a:p>
            <a:pPr>
              <a:lnSpc>
                <a:spcPct val="150000"/>
              </a:lnSpc>
            </a:pPr>
            <a:endParaRPr lang="pl-PL" altLang="pl-PL" sz="16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4A00BB-D5A4-5A43-9DAE-02D2EAD9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Zespoły psychopatologiczne</a:t>
            </a:r>
          </a:p>
        </p:txBody>
      </p:sp>
    </p:spTree>
    <p:extLst>
      <p:ext uri="{BB962C8B-B14F-4D97-AF65-F5344CB8AC3E}">
        <p14:creationId xmlns:p14="http://schemas.microsoft.com/office/powerpoint/2010/main" val="42854166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5E3D83-1396-E245-A7A8-5C05AAFB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Zaburzenia psychiczne – ujęcie tradycyjne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7CF4C2-99E2-A449-B7E2-4A771B69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pl-PL" b="1" dirty="0"/>
              <a:t>Niepsychotyczne</a:t>
            </a:r>
            <a:r>
              <a:rPr lang="pl-PL" dirty="0"/>
              <a:t>: typu nerwicowego, zaburzenia adaptacyjne, psychosomatyczne, zaburzenia osobowości</a:t>
            </a:r>
          </a:p>
          <a:p>
            <a:pPr>
              <a:lnSpc>
                <a:spcPct val="110000"/>
              </a:lnSpc>
            </a:pPr>
            <a:endParaRPr lang="pl-PL" dirty="0"/>
          </a:p>
          <a:p>
            <a:pPr>
              <a:lnSpc>
                <a:spcPct val="160000"/>
              </a:lnSpc>
            </a:pPr>
            <a:r>
              <a:rPr lang="pl-PL" b="1" dirty="0"/>
              <a:t>Psychotyczne</a:t>
            </a:r>
            <a:r>
              <a:rPr lang="pl-PL" dirty="0"/>
              <a:t>: synonim choroby psychicznej; stany chorobowe, w których występują urojenia, omamy, zaburzenia świadomości, znaczne zmiany emocji i nastroju połączone zaburzeniami myślenia, aktywności złożonej; zazwyczaj wiążą się z brakiem, lub obniżeniem krytycyzmu, znacznym pogorszeniem funkcjonowania społecznego</a:t>
            </a:r>
          </a:p>
        </p:txBody>
      </p:sp>
    </p:spTree>
    <p:extLst>
      <p:ext uri="{BB962C8B-B14F-4D97-AF65-F5344CB8AC3E}">
        <p14:creationId xmlns:p14="http://schemas.microsoft.com/office/powerpoint/2010/main" val="97757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39A745-F194-CB4B-A90C-0445353A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- cele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264E3B-6C45-6040-B6DA-75D3E4D3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dirty="0"/>
              <a:t>Rozpoznawanie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dirty="0"/>
              <a:t>Wnioskowanie kliniczne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dirty="0"/>
              <a:t>Podejmowanie decyzji diagnostycznych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pl-PL" dirty="0"/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pl-PL" dirty="0"/>
              <a:t>Rozwijanie wiedzy</a:t>
            </a:r>
          </a:p>
        </p:txBody>
      </p:sp>
    </p:spTree>
    <p:extLst>
      <p:ext uri="{BB962C8B-B14F-4D97-AF65-F5344CB8AC3E}">
        <p14:creationId xmlns:p14="http://schemas.microsoft.com/office/powerpoint/2010/main" val="36541865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8AFF74-CDC9-3548-9E91-9E21DDD3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Psychoza – współcześnie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59B4E6-F853-B24B-AC56-F5DD1F60F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ICD-10: występowanie omamów, urojeń i niektórych poważnych nieprawidłowości zachowania, jak pobudzenie lub nadmierna aktywność, spowolnienie lub zachowania katatoniczne</a:t>
            </a:r>
          </a:p>
          <a:p>
            <a:r>
              <a:rPr lang="pl-PL" b="1" dirty="0"/>
              <a:t>Zespoły psychotyczne </a:t>
            </a:r>
            <a:r>
              <a:rPr lang="pl-PL" dirty="0"/>
              <a:t>to zaburzenia psychiczne, w których z przyczyn chorobowych zagraża, lub występuje wyraźne zaburzenie poczucia rzeczywistości, tzn. ograniczenie lub niezdolność do krytycznej, realistycznej oceny rzeczywistości (własnej osoby, otoczenia lub relacji między nimi)</a:t>
            </a:r>
          </a:p>
          <a:p>
            <a:r>
              <a:rPr lang="pl-PL" b="1" dirty="0"/>
              <a:t>Zaburzenie psychotyczne </a:t>
            </a:r>
            <a:r>
              <a:rPr lang="pl-PL" dirty="0"/>
              <a:t>= choroba psychiczna – jest przesłanką prawną/medyczną w Ustawie o ochronie zdrowia psychicznego, często w innych problemach prawnych (ubezwłasnowolnienie, zdolność do czynności prawnych, niepoczytalność)</a:t>
            </a:r>
          </a:p>
        </p:txBody>
      </p:sp>
    </p:spTree>
    <p:extLst>
      <p:ext uri="{BB962C8B-B14F-4D97-AF65-F5344CB8AC3E}">
        <p14:creationId xmlns:p14="http://schemas.microsoft.com/office/powerpoint/2010/main" val="78673769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A97A10-C9CC-D74D-9A57-AD51F8AD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klasyfikacyjne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79DEC2-4D32-1B4D-BCB2-841E1EDD6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ICD (</a:t>
            </a:r>
            <a:r>
              <a:rPr lang="pl-PL" i="1" dirty="0"/>
              <a:t>International </a:t>
            </a:r>
            <a:r>
              <a:rPr lang="pl-PL" i="1" dirty="0" err="1"/>
              <a:t>Classification</a:t>
            </a:r>
            <a:r>
              <a:rPr lang="pl-PL" i="1" dirty="0"/>
              <a:t> of </a:t>
            </a:r>
            <a:r>
              <a:rPr lang="pl-PL" i="1" dirty="0" err="1"/>
              <a:t>Diseases</a:t>
            </a:r>
            <a:r>
              <a:rPr lang="pl-PL" i="1" dirty="0"/>
              <a:t> and </a:t>
            </a:r>
            <a:r>
              <a:rPr lang="pl-PL" i="1" dirty="0" err="1"/>
              <a:t>Related</a:t>
            </a:r>
            <a:r>
              <a:rPr lang="pl-PL" i="1" dirty="0"/>
              <a:t> </a:t>
            </a:r>
            <a:r>
              <a:rPr lang="pl-PL" i="1" dirty="0" err="1"/>
              <a:t>Health</a:t>
            </a:r>
            <a:r>
              <a:rPr lang="pl-PL" i="1" dirty="0"/>
              <a:t> </a:t>
            </a:r>
            <a:r>
              <a:rPr lang="pl-PL" i="1" dirty="0" err="1"/>
              <a:t>Problems</a:t>
            </a:r>
            <a:r>
              <a:rPr lang="pl-PL" dirty="0"/>
              <a:t>): pierwsze wydanie w 1900; od 1948 za opracowywanie bierze odpowiedzialność WHO (ICD-6, 1949); aktualnie obowiązujący </a:t>
            </a:r>
            <a:r>
              <a:rPr lang="pl-PL" b="1" dirty="0"/>
              <a:t>ICD-10</a:t>
            </a:r>
            <a:r>
              <a:rPr lang="pl-PL" dirty="0"/>
              <a:t> (WHO 1992, Polska 1997); </a:t>
            </a:r>
            <a:br>
              <a:rPr lang="pl-PL" dirty="0"/>
            </a:br>
            <a:r>
              <a:rPr lang="pl-PL" dirty="0"/>
              <a:t>ICD-11 – planowana do wprowadzenia w 2022</a:t>
            </a:r>
          </a:p>
          <a:p>
            <a:endParaRPr lang="pl-PL" dirty="0"/>
          </a:p>
          <a:p>
            <a:r>
              <a:rPr lang="pl-PL" dirty="0"/>
              <a:t>DSM (</a:t>
            </a:r>
            <a:r>
              <a:rPr lang="pl-PL" i="1" dirty="0" err="1"/>
              <a:t>Diagnostic</a:t>
            </a:r>
            <a:r>
              <a:rPr lang="pl-PL" i="1" dirty="0"/>
              <a:t> and Statistical Manual of </a:t>
            </a:r>
            <a:r>
              <a:rPr lang="pl-PL" i="1" dirty="0" err="1"/>
              <a:t>Mental</a:t>
            </a:r>
            <a:r>
              <a:rPr lang="pl-PL" i="1" dirty="0"/>
              <a:t> </a:t>
            </a:r>
            <a:r>
              <a:rPr lang="pl-PL" i="1" dirty="0" err="1"/>
              <a:t>Disorders</a:t>
            </a:r>
            <a:r>
              <a:rPr lang="pl-PL" dirty="0"/>
              <a:t>), </a:t>
            </a:r>
            <a:r>
              <a:rPr lang="pl-PL" i="1" dirty="0"/>
              <a:t>American </a:t>
            </a:r>
            <a:r>
              <a:rPr lang="pl-PL" i="1" dirty="0" err="1"/>
              <a:t>Psychiatric</a:t>
            </a:r>
            <a:r>
              <a:rPr lang="pl-PL" i="1" dirty="0"/>
              <a:t> </a:t>
            </a:r>
            <a:r>
              <a:rPr lang="pl-PL" i="1" dirty="0" err="1"/>
              <a:t>Assotiation</a:t>
            </a:r>
            <a:r>
              <a:rPr lang="pl-PL" i="1" dirty="0"/>
              <a:t> </a:t>
            </a:r>
            <a:r>
              <a:rPr lang="pl-PL" dirty="0"/>
              <a:t>(DSM I - 1952); aktualnie obowiązujący: </a:t>
            </a:r>
            <a:r>
              <a:rPr lang="pl-PL" b="1" dirty="0"/>
              <a:t>DSM-5</a:t>
            </a:r>
          </a:p>
        </p:txBody>
      </p:sp>
    </p:spTree>
    <p:extLst>
      <p:ext uri="{BB962C8B-B14F-4D97-AF65-F5344CB8AC3E}">
        <p14:creationId xmlns:p14="http://schemas.microsoft.com/office/powerpoint/2010/main" val="40796255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F4AB691-322C-E345-B9F3-644613F3A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8001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pl-PL" altLang="pl-PL"/>
              <a:t>Zespół depresyjny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2E8D5D1-14F1-DA48-BEB3-F04224E29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240" y="2312276"/>
            <a:ext cx="8770571" cy="4110040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Obniżenie nastroju – depresyjne, depresyjno-</a:t>
            </a:r>
            <a:r>
              <a:rPr lang="pl-PL" altLang="pl-PL" dirty="0" err="1"/>
              <a:t>dysforyczne</a:t>
            </a:r>
            <a:endParaRPr lang="pl-PL" altLang="pl-PL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Spowolnienie toku myślenia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Spowolnienie ruchowe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Lęk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Urojenia depresyjne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Zachowania samobójcze wynikające z obniżenia nastroju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/>
              <a:t>Melancholia </a:t>
            </a:r>
            <a:r>
              <a:rPr lang="pl-PL" altLang="pl-PL" dirty="0" err="1"/>
              <a:t>agitata</a:t>
            </a:r>
            <a:r>
              <a:rPr lang="pl-PL" altLang="pl-PL" dirty="0"/>
              <a:t>, depresja maskowana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altLang="pl-PL" sz="2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D68471B-77D2-DC46-8C4E-E5E3C2603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8001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pl-PL" altLang="pl-PL"/>
              <a:t>Zespół maniakalny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6AAE2D0-E4B7-8E46-BD61-203748E7C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2981" y="2357718"/>
            <a:ext cx="7772400" cy="386020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/>
              <a:t>Podwyższenie nastroju, drażliwość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/>
              <a:t>Przyspieszenie toku myślenia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/>
              <a:t>Pobudzenie ruchowe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 err="1"/>
              <a:t>Dysregulacja</a:t>
            </a:r>
            <a:r>
              <a:rPr lang="pl-PL" altLang="pl-PL" dirty="0"/>
              <a:t> popędów – skrócenie snu, obniżenie łaknienia, wzmożenie libido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/>
              <a:t>Tendencja do zachowań ryzykownych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altLang="pl-PL" dirty="0"/>
              <a:t>Hipomania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96DB1-B5B0-3A47-870C-701C61FD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Zespół otępienny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9F8C3E-1C7C-5A4E-B0C7-54E69F173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244388"/>
          </a:xfrm>
        </p:spPr>
        <p:txBody>
          <a:bodyPr/>
          <a:lstStyle/>
          <a:p>
            <a:r>
              <a:rPr lang="pl-PL" dirty="0"/>
              <a:t>Narastające ograniczenie: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sprawności poznawczej, w tym pamięci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uczuciowości i motywacji</a:t>
            </a:r>
          </a:p>
          <a:p>
            <a:r>
              <a:rPr lang="pl-PL" dirty="0"/>
              <a:t>Czego skutkiem są: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trudności w funkcjonowaniu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zmiana osobowości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spadek samodzielności</a:t>
            </a:r>
          </a:p>
          <a:p>
            <a:r>
              <a:rPr lang="pl-PL" dirty="0"/>
              <a:t>Wynikające z nieodwracalnego uszkodzenia OUN</a:t>
            </a:r>
          </a:p>
        </p:txBody>
      </p:sp>
    </p:spTree>
    <p:extLst>
      <p:ext uri="{BB962C8B-B14F-4D97-AF65-F5344CB8AC3E}">
        <p14:creationId xmlns:p14="http://schemas.microsoft.com/office/powerpoint/2010/main" val="5012548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2016E-E1E8-1B4B-A3C5-F1F6E37F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Zespół katatoniczny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FC97C4-1798-4744-BEA5-96A1C42B4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/>
          <a:lstStyle/>
          <a:p>
            <a:r>
              <a:rPr lang="pl-PL" dirty="0"/>
              <a:t>Niedostosowana, nadmierna lub ograniczona aktywność ruchowa, przy znacznie ograniczonym lub zniesionym kontakcie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osłupienie lub pobudzenie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parakinezy</a:t>
            </a:r>
            <a:r>
              <a:rPr lang="pl-PL" dirty="0"/>
              <a:t> – katalepsja, automatyczna uległość, negatywizm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mutyzm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urojenia oniryczne (dziania się)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stereotypie, perseweracje, iteracje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różnie rozwinięta niepamięć epizodu chorobowego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24726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C4A026-370A-294F-ADB0-454A07B0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Zespół omamowy (halucynoza)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C19E9-662F-C34F-B784-616504379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Dominują omamy przy zachowanej świadomości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najczęściej słuchowe, czasem dotykowe, rzadziej wzrokowe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czasem interpretowane urojeniowo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tendencja do przewlekania się z okresowymi zaostrzeniami</a:t>
            </a:r>
          </a:p>
        </p:txBody>
      </p:sp>
    </p:spTree>
    <p:extLst>
      <p:ext uri="{BB962C8B-B14F-4D97-AF65-F5344CB8AC3E}">
        <p14:creationId xmlns:p14="http://schemas.microsoft.com/office/powerpoint/2010/main" val="34052933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F9656C-E8C8-E147-A774-9A82FDA7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Zespół paranoiczny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C7FE25-CF66-0146-98DB-36AB914BE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Zespół urojeniowy z urojeniami o strukturze paranoicznej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Bez cech dezorganizacji czynności psychicznych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Zachowana struktura osobowości – często cechy paranoiczne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Konsekwentna, wytrwała aktywność urojeniowa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Adekwatne wysycenie emocjonalne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Przewlekły lub przewlekający się przebieg</a:t>
            </a:r>
          </a:p>
        </p:txBody>
      </p:sp>
    </p:spTree>
    <p:extLst>
      <p:ext uri="{BB962C8B-B14F-4D97-AF65-F5344CB8AC3E}">
        <p14:creationId xmlns:p14="http://schemas.microsoft.com/office/powerpoint/2010/main" val="33287058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CE39BA-EDE8-4B4C-BB55-630FC96D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Zespół paranoidalny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9456B-6500-6742-849B-69DE0B122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Urojenia paranoidalne – luźno, niekonsekwentnie powiązane, niewytłumaczalne, niezrozumiałe.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Dezorganizacja czynności psychicznych i towarzysząca jej </a:t>
            </a:r>
            <a:r>
              <a:rPr lang="pl-PL" dirty="0" err="1"/>
              <a:t>dezadaptacja</a:t>
            </a:r>
            <a:r>
              <a:rPr lang="pl-PL" dirty="0"/>
              <a:t> życiowa (</a:t>
            </a:r>
            <a:r>
              <a:rPr lang="pl-PL" dirty="0" err="1"/>
              <a:t>ałamanie</a:t>
            </a:r>
            <a:r>
              <a:rPr lang="pl-PL" dirty="0"/>
              <a:t> linii życiowej).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Zmieniona osobowość.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Obecność omamów – zwłaszcza rzekomych.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/>
              <a:t>Ma charakter epizodyczny, nawrotowy, czasem przewlekający się.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193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0406F-4ACC-A046-AB33-0FED48C0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700404"/>
            <a:ext cx="8770571" cy="1345269"/>
          </a:xfrm>
        </p:spPr>
        <p:txBody>
          <a:bodyPr>
            <a:noAutofit/>
          </a:bodyPr>
          <a:lstStyle/>
          <a:p>
            <a:r>
              <a:rPr lang="pl-PL" sz="2800" dirty="0"/>
              <a:t>Zniekształcenia spotykane u osób zdrowych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266B13-386B-4942-92D9-4D39B735F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Nieprawidłowości myślenia w stanie senności/Chwilowa dezorientacja po przebudzeniu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Złudzenia fizjologiczne/Złudzenia pamięciowe/Zniekształcenia materiału zapamiętanego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Zmienność nastroju u dzieci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Myślenie magiczne i przesądy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Obawy o cechach fobii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/>
              <a:t>Omamy </a:t>
            </a:r>
            <a:r>
              <a:rPr lang="pl-PL" altLang="pl-PL" sz="1600" dirty="0" err="1"/>
              <a:t>hipnagogiczne</a:t>
            </a:r>
            <a:r>
              <a:rPr lang="pl-PL" altLang="pl-PL" sz="1600" dirty="0"/>
              <a:t> i </a:t>
            </a:r>
            <a:r>
              <a:rPr lang="pl-PL" altLang="pl-PL" sz="1600" dirty="0" err="1"/>
              <a:t>hipnopompiczne</a:t>
            </a:r>
            <a:endParaRPr lang="pl-PL" altLang="pl-PL" sz="16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pl-PL" altLang="pl-PL" sz="1600" dirty="0" err="1"/>
              <a:t>Pareidolie</a:t>
            </a:r>
            <a:endParaRPr lang="pl-PL" altLang="pl-PL" sz="1600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6143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C64BB-1B56-9F40-840C-F21B8C42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Psychopatologia ogólna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37C171-CAC2-284B-83CF-F7C7CB3FD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Opisuje możliwe przejawy zaburzeń psychicznych w szerokim zakresie, nie przyporządkowując ich do określonych jednostek chorobowych. </a:t>
            </a:r>
          </a:p>
          <a:p>
            <a:endParaRPr lang="pl-PL" dirty="0"/>
          </a:p>
          <a:p>
            <a:r>
              <a:rPr lang="pl-PL" dirty="0"/>
              <a:t>Tworzy podstawowy słownik i składnię języka, którym posługują się osoby zajmujące się problemami zdrowia psychicznego.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44885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RightStep">
      <a:dk1>
        <a:srgbClr val="000000"/>
      </a:dk1>
      <a:lt1>
        <a:srgbClr val="FFFFFF"/>
      </a:lt1>
      <a:dk2>
        <a:srgbClr val="413024"/>
      </a:dk2>
      <a:lt2>
        <a:srgbClr val="E2E6E8"/>
      </a:lt2>
      <a:accent1>
        <a:srgbClr val="BD9B84"/>
      </a:accent1>
      <a:accent2>
        <a:srgbClr val="ABA175"/>
      </a:accent2>
      <a:accent3>
        <a:srgbClr val="9CA57D"/>
      </a:accent3>
      <a:accent4>
        <a:srgbClr val="88AC75"/>
      </a:accent4>
      <a:accent5>
        <a:srgbClr val="81AC84"/>
      </a:accent5>
      <a:accent6>
        <a:srgbClr val="77AE91"/>
      </a:accent6>
      <a:hlink>
        <a:srgbClr val="5987A4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14546</TotalTime>
  <Words>3645</Words>
  <Application>Microsoft Macintosh PowerPoint</Application>
  <PresentationFormat>Panoramiczny</PresentationFormat>
  <Paragraphs>422</Paragraphs>
  <Slides>78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78</vt:i4>
      </vt:variant>
    </vt:vector>
  </HeadingPairs>
  <TitlesOfParts>
    <vt:vector size="85" baseType="lpstr">
      <vt:lpstr>Meiryo</vt:lpstr>
      <vt:lpstr>Arial</vt:lpstr>
      <vt:lpstr>Corbel</vt:lpstr>
      <vt:lpstr>Symbol</vt:lpstr>
      <vt:lpstr>Wingdings</vt:lpstr>
      <vt:lpstr>Wingdings 3</vt:lpstr>
      <vt:lpstr>SketchLinesVTI</vt:lpstr>
      <vt:lpstr>Psychopatologia</vt:lpstr>
      <vt:lpstr>Psychopatologia - etymologia</vt:lpstr>
      <vt:lpstr>Funkcje psychiczne</vt:lpstr>
      <vt:lpstr>Funkcje poznawcze</vt:lpstr>
      <vt:lpstr>Świadomość</vt:lpstr>
      <vt:lpstr>Psychopatologia - definicja</vt:lpstr>
      <vt:lpstr>Psychopatologia - cele</vt:lpstr>
      <vt:lpstr>Zniekształcenia spotykane u osób zdrowych</vt:lpstr>
      <vt:lpstr>Psychopatologia ogólna</vt:lpstr>
      <vt:lpstr>Psychopatologia szczegółowa</vt:lpstr>
      <vt:lpstr>Psychopatologia</vt:lpstr>
      <vt:lpstr>Objawy i zespoły psychopatologiczne</vt:lpstr>
      <vt:lpstr>Psychopatologia ogólna</vt:lpstr>
      <vt:lpstr>Spostrzeganie </vt:lpstr>
      <vt:lpstr>Spostrzeganie</vt:lpstr>
      <vt:lpstr>Zaburzenia spostrzegania</vt:lpstr>
      <vt:lpstr>Zaburzenia spostrzegania</vt:lpstr>
      <vt:lpstr>Złudzenia</vt:lpstr>
      <vt:lpstr>Złudzenia</vt:lpstr>
      <vt:lpstr>Omamy</vt:lpstr>
      <vt:lpstr>Omamy - podział</vt:lpstr>
      <vt:lpstr>Omamy - podział</vt:lpstr>
      <vt:lpstr>Halucynoidy</vt:lpstr>
      <vt:lpstr>Zaburzenia myślenia</vt:lpstr>
      <vt:lpstr>Myślenie– język/mowa - komunikacja</vt:lpstr>
      <vt:lpstr>Zaburzenia myślenia</vt:lpstr>
      <vt:lpstr>Urojenia</vt:lpstr>
      <vt:lpstr>Urojenia - treść</vt:lpstr>
      <vt:lpstr>Urojenia - treść</vt:lpstr>
      <vt:lpstr>Urojenia - treść</vt:lpstr>
      <vt:lpstr>Urojenia - treść</vt:lpstr>
      <vt:lpstr>Urojenia - treść</vt:lpstr>
      <vt:lpstr>Urojenia – struktura</vt:lpstr>
      <vt:lpstr>Automatyzm psychiczny</vt:lpstr>
      <vt:lpstr>Idee/myśli nadwartościowe</vt:lpstr>
      <vt:lpstr>Myśli natrętne (obsesje)</vt:lpstr>
      <vt:lpstr>Zaburzenia toku myślenia</vt:lpstr>
      <vt:lpstr>Zaburzenia toku myślenia</vt:lpstr>
      <vt:lpstr>Zaburzenia toku myślenia</vt:lpstr>
      <vt:lpstr>Zaburzenia toku myślenia</vt:lpstr>
      <vt:lpstr>Zaburzenia toku myślenia</vt:lpstr>
      <vt:lpstr>Zaburzenia emocji</vt:lpstr>
      <vt:lpstr>Emocjonalność - definicje</vt:lpstr>
      <vt:lpstr>Emocjonalność - definicje</vt:lpstr>
      <vt:lpstr>Nastrój</vt:lpstr>
      <vt:lpstr>Nastrój</vt:lpstr>
      <vt:lpstr>Afekt</vt:lpstr>
      <vt:lpstr>Afekt</vt:lpstr>
      <vt:lpstr>Afekt</vt:lpstr>
      <vt:lpstr>Lęk</vt:lpstr>
      <vt:lpstr>Napęd</vt:lpstr>
      <vt:lpstr>Napęd</vt:lpstr>
      <vt:lpstr>Uwaga</vt:lpstr>
      <vt:lpstr>Definicja pojęcia</vt:lpstr>
      <vt:lpstr>Funkcje uwagi</vt:lpstr>
      <vt:lpstr>Zaburzenia funkcji uwagi</vt:lpstr>
      <vt:lpstr>Zaburzenia funkcji uwagi</vt:lpstr>
      <vt:lpstr>Pamięć</vt:lpstr>
      <vt:lpstr>Definicja</vt:lpstr>
      <vt:lpstr>Klasyfikacja pamięci</vt:lpstr>
      <vt:lpstr>Klasyfikacja pamięci</vt:lpstr>
      <vt:lpstr>Klasyfikacja pamięci</vt:lpstr>
      <vt:lpstr>Zaburzenia pamięci</vt:lpstr>
      <vt:lpstr>Ilościowe zaburzenia pamięci</vt:lpstr>
      <vt:lpstr>Ilościowe zaburzenia pamięci</vt:lpstr>
      <vt:lpstr>Jakościowe zaburzenia pamięci</vt:lpstr>
      <vt:lpstr>Jakościowe zaburzenia pamięci</vt:lpstr>
      <vt:lpstr>Zespoły psychopatologiczne</vt:lpstr>
      <vt:lpstr>Zaburzenia psychiczne – ujęcie tradycyjne</vt:lpstr>
      <vt:lpstr>Psychoza – współcześnie</vt:lpstr>
      <vt:lpstr>Systemy klasyfikacyjne</vt:lpstr>
      <vt:lpstr>Zespół depresyjny</vt:lpstr>
      <vt:lpstr>Zespół maniakalny</vt:lpstr>
      <vt:lpstr>Zespół otępienny</vt:lpstr>
      <vt:lpstr>Zespół katatoniczny</vt:lpstr>
      <vt:lpstr>Zespół omamowy (halucynoza)</vt:lpstr>
      <vt:lpstr>Zespół paranoiczny</vt:lpstr>
      <vt:lpstr>Zespół paranoidalny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Psychopatologia</dc:title>
  <dc:creator>Maciej Kopera</dc:creator>
  <cp:lastModifiedBy>Maciej Kopera</cp:lastModifiedBy>
  <cp:revision>335</cp:revision>
  <dcterms:created xsi:type="dcterms:W3CDTF">2021-09-15T08:45:05Z</dcterms:created>
  <dcterms:modified xsi:type="dcterms:W3CDTF">2021-10-11T06:29:47Z</dcterms:modified>
</cp:coreProperties>
</file>